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>
  <p:sldMasterIdLst>
    <p:sldMasterId id="2147483648" r:id="rId1"/>
  </p:sldMasterIdLst>
  <p:notesMasterIdLst>
    <p:notesMasterId r:id="rId18"/>
  </p:notesMasterIdLst>
  <p:sldIdLst>
    <p:sldId id="304" r:id="rId2"/>
    <p:sldId id="296" r:id="rId3"/>
    <p:sldId id="260" r:id="rId4"/>
    <p:sldId id="292" r:id="rId5"/>
    <p:sldId id="291" r:id="rId6"/>
    <p:sldId id="261" r:id="rId7"/>
    <p:sldId id="262" r:id="rId8"/>
    <p:sldId id="263" r:id="rId9"/>
    <p:sldId id="264" r:id="rId10"/>
    <p:sldId id="266" r:id="rId11"/>
    <p:sldId id="268" r:id="rId12"/>
    <p:sldId id="305" r:id="rId13"/>
    <p:sldId id="269" r:id="rId14"/>
    <p:sldId id="270" r:id="rId15"/>
    <p:sldId id="307" r:id="rId16"/>
    <p:sldId id="306" r:id="rId17"/>
  </p:sldIdLst>
  <p:sldSz cx="12195175" cy="6859588"/>
  <p:notesSz cx="6858000" cy="9144000"/>
  <p:custDataLst>
    <p:tags r:id="rId19"/>
  </p:custDataLst>
  <p:defaultTextStyle>
    <a:defPPr>
      <a:defRPr lang="zh-CN"/>
    </a:defPPr>
    <a:lvl1pPr marL="0" algn="l" defTabSz="95123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1pPr>
    <a:lvl2pPr marL="475615" algn="l" defTabSz="95123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2pPr>
    <a:lvl3pPr marL="951865" algn="l" defTabSz="95123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3pPr>
    <a:lvl4pPr marL="1427480" algn="l" defTabSz="95123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4pPr>
    <a:lvl5pPr marL="1903730" algn="l" defTabSz="95123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5pPr>
    <a:lvl6pPr marL="2379345" algn="l" defTabSz="95123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6pPr>
    <a:lvl7pPr marL="2855595" algn="l" defTabSz="95123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7pPr>
    <a:lvl8pPr marL="3331210" algn="l" defTabSz="95123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8pPr>
    <a:lvl9pPr marL="3807460" algn="l" defTabSz="95123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1">
          <p15:clr>
            <a:srgbClr val="A4A3A4"/>
          </p15:clr>
        </p15:guide>
        <p15:guide id="2" pos="384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作者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CC"/>
    <a:srgbClr val="33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396" autoAdjust="0"/>
    <p:restoredTop sz="94660"/>
  </p:normalViewPr>
  <p:slideViewPr>
    <p:cSldViewPr>
      <p:cViewPr varScale="1">
        <p:scale>
          <a:sx n="72" d="100"/>
          <a:sy n="72" d="100"/>
        </p:scale>
        <p:origin x="252" y="36"/>
      </p:cViewPr>
      <p:guideLst>
        <p:guide orient="horz" pos="2161"/>
        <p:guide pos="3841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39" d="100"/>
        <a:sy n="139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7E1860-5156-40DC-9E59-743B1D417515}" type="datetimeFigureOut">
              <a:rPr lang="zh-CN" altLang="en-US" smtClean="0"/>
              <a:t>2020/2/18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55B25F-535F-4C5D-B1DA-56F763568BB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71653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5123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75615" algn="l" defTabSz="95123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51865" algn="l" defTabSz="95123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427480" algn="l" defTabSz="95123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903730" algn="l" defTabSz="95123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379345" algn="l" defTabSz="95123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855595" algn="l" defTabSz="95123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331210" algn="l" defTabSz="95123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807460" algn="l" defTabSz="95123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001E62-D991-4ED4-BFF3-EF64CEF0F55F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96407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5B25F-535F-4C5D-B1DA-56F763568BB0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15368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5B25F-535F-4C5D-B1DA-56F763568BB0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10036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5B25F-535F-4C5D-B1DA-56F763568BB0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46223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5B25F-535F-4C5D-B1DA-56F763568BB0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00522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5B25F-535F-4C5D-B1DA-56F763568BB0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41578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5B25F-535F-4C5D-B1DA-56F763568BB0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91749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5B25F-535F-4C5D-B1DA-56F763568BB0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84959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5B25F-535F-4C5D-B1DA-56F763568BB0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84738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5B25F-535F-4C5D-B1DA-56F763568BB0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63334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5B25F-535F-4C5D-B1DA-56F763568BB0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99472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5B25F-535F-4C5D-B1DA-56F763568BB0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68008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5B25F-535F-4C5D-B1DA-56F763568BB0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25545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5B25F-535F-4C5D-B1DA-56F763568BB0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95993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5B25F-535F-4C5D-B1DA-56F763568BB0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70065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641" y="2130925"/>
            <a:ext cx="10365899" cy="147036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9280" y="3887100"/>
            <a:ext cx="8536623" cy="1753006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756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518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427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9037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3793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8555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3312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8068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13A585-CCD5-4E06-BCB4-AD2A7BDD6554}" type="datetimeFigureOut">
              <a:rPr lang="zh-CN" altLang="en-US" smtClean="0"/>
              <a:t>2020/2/18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D4E539-7ADC-4EAE-B951-4D0795672BA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13A585-CCD5-4E06-BCB4-AD2A7BDD6554}" type="datetimeFigureOut">
              <a:rPr lang="zh-CN" altLang="en-US" smtClean="0"/>
              <a:t>2020/2/18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D4E539-7ADC-4EAE-B951-4D0795672BA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41505" y="274703"/>
            <a:ext cx="2743915" cy="585288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759" y="274703"/>
            <a:ext cx="8028490" cy="585288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13A585-CCD5-4E06-BCB4-AD2A7BDD6554}" type="datetimeFigureOut">
              <a:rPr lang="zh-CN" altLang="en-US" smtClean="0"/>
              <a:t>2020/2/18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D4E539-7ADC-4EAE-B951-4D0795672BA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13A585-CCD5-4E06-BCB4-AD2A7BDD6554}" type="datetimeFigureOut">
              <a:rPr lang="zh-CN" altLang="en-US" smtClean="0"/>
              <a:t>2020/2/18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D4E539-7ADC-4EAE-B951-4D0795672BA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334" y="4407922"/>
            <a:ext cx="10365899" cy="1362390"/>
          </a:xfrm>
        </p:spPr>
        <p:txBody>
          <a:bodyPr anchor="t"/>
          <a:lstStyle>
            <a:lvl1pPr algn="l">
              <a:defRPr sz="42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334" y="2907387"/>
            <a:ext cx="10365899" cy="1500534"/>
          </a:xfrm>
        </p:spPr>
        <p:txBody>
          <a:bodyPr anchor="b"/>
          <a:lstStyle>
            <a:lvl1pPr marL="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1pPr>
            <a:lvl2pPr marL="475615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2pPr>
            <a:lvl3pPr marL="951865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3pPr>
            <a:lvl4pPr marL="142748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4pPr>
            <a:lvl5pPr marL="190373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5pPr>
            <a:lvl6pPr marL="2379345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6pPr>
            <a:lvl7pPr marL="2855595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7pPr>
            <a:lvl8pPr marL="333121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8pPr>
            <a:lvl9pPr marL="3806825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13A585-CCD5-4E06-BCB4-AD2A7BDD6554}" type="datetimeFigureOut">
              <a:rPr lang="zh-CN" altLang="en-US" smtClean="0"/>
              <a:t>2020/2/18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D4E539-7ADC-4EAE-B951-4D0795672BA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759" y="1600575"/>
            <a:ext cx="5386202" cy="4527011"/>
          </a:xfrm>
        </p:spPr>
        <p:txBody>
          <a:bodyPr/>
          <a:lstStyle>
            <a:lvl1pPr>
              <a:defRPr sz="2900"/>
            </a:lvl1pPr>
            <a:lvl2pPr>
              <a:defRPr sz="2500"/>
            </a:lvl2pPr>
            <a:lvl3pPr>
              <a:defRPr sz="21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9214" y="1600575"/>
            <a:ext cx="5386202" cy="4527011"/>
          </a:xfrm>
        </p:spPr>
        <p:txBody>
          <a:bodyPr/>
          <a:lstStyle>
            <a:lvl1pPr>
              <a:defRPr sz="2900"/>
            </a:lvl1pPr>
            <a:lvl2pPr>
              <a:defRPr sz="2500"/>
            </a:lvl2pPr>
            <a:lvl3pPr>
              <a:defRPr sz="21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13A585-CCD5-4E06-BCB4-AD2A7BDD6554}" type="datetimeFigureOut">
              <a:rPr lang="zh-CN" altLang="en-US" smtClean="0"/>
              <a:t>2020/2/18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D4E539-7ADC-4EAE-B951-4D0795672BA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759" y="1535469"/>
            <a:ext cx="5388320" cy="639910"/>
          </a:xfrm>
        </p:spPr>
        <p:txBody>
          <a:bodyPr anchor="b"/>
          <a:lstStyle>
            <a:lvl1pPr marL="0" indent="0">
              <a:buNone/>
              <a:defRPr sz="2500" b="1"/>
            </a:lvl1pPr>
            <a:lvl2pPr marL="475615" indent="0">
              <a:buNone/>
              <a:defRPr sz="2100" b="1"/>
            </a:lvl2pPr>
            <a:lvl3pPr marL="951865" indent="0">
              <a:buNone/>
              <a:defRPr sz="1900" b="1"/>
            </a:lvl3pPr>
            <a:lvl4pPr marL="1427480" indent="0">
              <a:buNone/>
              <a:defRPr sz="1700" b="1"/>
            </a:lvl4pPr>
            <a:lvl5pPr marL="1903730" indent="0">
              <a:buNone/>
              <a:defRPr sz="1700" b="1"/>
            </a:lvl5pPr>
            <a:lvl6pPr marL="2379345" indent="0">
              <a:buNone/>
              <a:defRPr sz="1700" b="1"/>
            </a:lvl6pPr>
            <a:lvl7pPr marL="2855595" indent="0">
              <a:buNone/>
              <a:defRPr sz="1700" b="1"/>
            </a:lvl7pPr>
            <a:lvl8pPr marL="3331210" indent="0">
              <a:buNone/>
              <a:defRPr sz="1700" b="1"/>
            </a:lvl8pPr>
            <a:lvl9pPr marL="3806825" indent="0">
              <a:buNone/>
              <a:defRPr sz="17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759" y="2175384"/>
            <a:ext cx="5388320" cy="3952203"/>
          </a:xfrm>
        </p:spPr>
        <p:txBody>
          <a:bodyPr/>
          <a:lstStyle>
            <a:lvl1pPr>
              <a:defRPr sz="2500"/>
            </a:lvl1pPr>
            <a:lvl2pPr>
              <a:defRPr sz="2100"/>
            </a:lvl2pPr>
            <a:lvl3pPr>
              <a:defRPr sz="19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4983" y="1535469"/>
            <a:ext cx="5390437" cy="639910"/>
          </a:xfrm>
        </p:spPr>
        <p:txBody>
          <a:bodyPr anchor="b"/>
          <a:lstStyle>
            <a:lvl1pPr marL="0" indent="0">
              <a:buNone/>
              <a:defRPr sz="2500" b="1"/>
            </a:lvl1pPr>
            <a:lvl2pPr marL="475615" indent="0">
              <a:buNone/>
              <a:defRPr sz="2100" b="1"/>
            </a:lvl2pPr>
            <a:lvl3pPr marL="951865" indent="0">
              <a:buNone/>
              <a:defRPr sz="1900" b="1"/>
            </a:lvl3pPr>
            <a:lvl4pPr marL="1427480" indent="0">
              <a:buNone/>
              <a:defRPr sz="1700" b="1"/>
            </a:lvl4pPr>
            <a:lvl5pPr marL="1903730" indent="0">
              <a:buNone/>
              <a:defRPr sz="1700" b="1"/>
            </a:lvl5pPr>
            <a:lvl6pPr marL="2379345" indent="0">
              <a:buNone/>
              <a:defRPr sz="1700" b="1"/>
            </a:lvl6pPr>
            <a:lvl7pPr marL="2855595" indent="0">
              <a:buNone/>
              <a:defRPr sz="1700" b="1"/>
            </a:lvl7pPr>
            <a:lvl8pPr marL="3331210" indent="0">
              <a:buNone/>
              <a:defRPr sz="1700" b="1"/>
            </a:lvl8pPr>
            <a:lvl9pPr marL="3806825" indent="0">
              <a:buNone/>
              <a:defRPr sz="17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4983" y="2175384"/>
            <a:ext cx="5390437" cy="3952203"/>
          </a:xfrm>
        </p:spPr>
        <p:txBody>
          <a:bodyPr/>
          <a:lstStyle>
            <a:lvl1pPr>
              <a:defRPr sz="2500"/>
            </a:lvl1pPr>
            <a:lvl2pPr>
              <a:defRPr sz="2100"/>
            </a:lvl2pPr>
            <a:lvl3pPr>
              <a:defRPr sz="19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13A585-CCD5-4E06-BCB4-AD2A7BDD6554}" type="datetimeFigureOut">
              <a:rPr lang="zh-CN" altLang="en-US" smtClean="0"/>
              <a:t>2020/2/18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D4E539-7ADC-4EAE-B951-4D0795672BAE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矩形 10"/>
          <p:cNvSpPr/>
          <p:nvPr userDrawn="1"/>
        </p:nvSpPr>
        <p:spPr>
          <a:xfrm>
            <a:off x="9282891" y="6454130"/>
            <a:ext cx="7751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模板下载：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www.1ppt.com/moban/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行业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www.1ppt.com/hangye/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节日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www.1ppt.com/jieri/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素材下载：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www.1ppt.com/sucai/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背景图片：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www.1ppt.com/beijing/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图表下载：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www.1ppt.com/tubiao/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优秀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www.1ppt.com/xiazai/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www.1ppt.com/powerpoint/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Word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www.1ppt.com/word/              Excel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教程：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www.1ppt.com/excel/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资料下载：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www.1ppt.com/ziliao/     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课件下载：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www.1ppt.com/kejian/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范文下载：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www.1ppt.com/fanwen/        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试卷下载：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www.1ppt.com/shiti/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教案下载：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www.1ppt.com/jiaoan/  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字体下载：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www.1ppt.com/ziti/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 </a:t>
            </a:r>
            <a:endParaRPr kumimoji="0" lang="zh-CN" altLang="en-US" sz="1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13A585-CCD5-4E06-BCB4-AD2A7BDD6554}" type="datetimeFigureOut">
              <a:rPr lang="zh-CN" altLang="en-US" smtClean="0"/>
              <a:t>2020/2/18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D4E539-7ADC-4EAE-B951-4D0795672BA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13A585-CCD5-4E06-BCB4-AD2A7BDD6554}" type="datetimeFigureOut">
              <a:rPr lang="zh-CN" altLang="en-US" smtClean="0"/>
              <a:t>2020/2/18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D4E539-7ADC-4EAE-B951-4D0795672BA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759" y="273118"/>
            <a:ext cx="4012129" cy="1162319"/>
          </a:xfrm>
        </p:spPr>
        <p:txBody>
          <a:bodyPr anchor="b"/>
          <a:lstStyle>
            <a:lvl1pPr algn="l">
              <a:defRPr sz="21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975" y="273115"/>
            <a:ext cx="6817442" cy="5854468"/>
          </a:xfrm>
        </p:spPr>
        <p:txBody>
          <a:bodyPr/>
          <a:lstStyle>
            <a:lvl1pPr>
              <a:defRPr sz="3300"/>
            </a:lvl1pPr>
            <a:lvl2pPr>
              <a:defRPr sz="2900"/>
            </a:lvl2pPr>
            <a:lvl3pPr>
              <a:defRPr sz="25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759" y="1435434"/>
            <a:ext cx="4012129" cy="4692149"/>
          </a:xfrm>
        </p:spPr>
        <p:txBody>
          <a:bodyPr/>
          <a:lstStyle>
            <a:lvl1pPr marL="0" indent="0">
              <a:buNone/>
              <a:defRPr sz="1500"/>
            </a:lvl1pPr>
            <a:lvl2pPr marL="475615" indent="0">
              <a:buNone/>
              <a:defRPr sz="1200"/>
            </a:lvl2pPr>
            <a:lvl3pPr marL="951865" indent="0">
              <a:buNone/>
              <a:defRPr sz="1000"/>
            </a:lvl3pPr>
            <a:lvl4pPr marL="1427480" indent="0">
              <a:buNone/>
              <a:defRPr sz="900"/>
            </a:lvl4pPr>
            <a:lvl5pPr marL="1903730" indent="0">
              <a:buNone/>
              <a:defRPr sz="900"/>
            </a:lvl5pPr>
            <a:lvl6pPr marL="2379345" indent="0">
              <a:buNone/>
              <a:defRPr sz="900"/>
            </a:lvl6pPr>
            <a:lvl7pPr marL="2855595" indent="0">
              <a:buNone/>
              <a:defRPr sz="900"/>
            </a:lvl7pPr>
            <a:lvl8pPr marL="3331210" indent="0">
              <a:buNone/>
              <a:defRPr sz="900"/>
            </a:lvl8pPr>
            <a:lvl9pPr marL="3806825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13A585-CCD5-4E06-BCB4-AD2A7BDD6554}" type="datetimeFigureOut">
              <a:rPr lang="zh-CN" altLang="en-US" smtClean="0"/>
              <a:t>2020/2/18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D4E539-7ADC-4EAE-B951-4D0795672BA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90342" y="4801717"/>
            <a:ext cx="7317105" cy="566869"/>
          </a:xfrm>
        </p:spPr>
        <p:txBody>
          <a:bodyPr anchor="b"/>
          <a:lstStyle>
            <a:lvl1pPr algn="l">
              <a:defRPr sz="21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90342" y="612922"/>
            <a:ext cx="7317105" cy="4115753"/>
          </a:xfrm>
        </p:spPr>
        <p:txBody>
          <a:bodyPr/>
          <a:lstStyle>
            <a:lvl1pPr marL="0" indent="0">
              <a:buNone/>
              <a:defRPr sz="3300"/>
            </a:lvl1pPr>
            <a:lvl2pPr marL="475615" indent="0">
              <a:buNone/>
              <a:defRPr sz="2900"/>
            </a:lvl2pPr>
            <a:lvl3pPr marL="951865" indent="0">
              <a:buNone/>
              <a:defRPr sz="2500"/>
            </a:lvl3pPr>
            <a:lvl4pPr marL="1427480" indent="0">
              <a:buNone/>
              <a:defRPr sz="2100"/>
            </a:lvl4pPr>
            <a:lvl5pPr marL="1903730" indent="0">
              <a:buNone/>
              <a:defRPr sz="2100"/>
            </a:lvl5pPr>
            <a:lvl6pPr marL="2379345" indent="0">
              <a:buNone/>
              <a:defRPr sz="2100"/>
            </a:lvl6pPr>
            <a:lvl7pPr marL="2855595" indent="0">
              <a:buNone/>
              <a:defRPr sz="2100"/>
            </a:lvl7pPr>
            <a:lvl8pPr marL="3331210" indent="0">
              <a:buNone/>
              <a:defRPr sz="2100"/>
            </a:lvl8pPr>
            <a:lvl9pPr marL="3806825" indent="0">
              <a:buNone/>
              <a:defRPr sz="21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90342" y="5368581"/>
            <a:ext cx="7317105" cy="805048"/>
          </a:xfrm>
        </p:spPr>
        <p:txBody>
          <a:bodyPr/>
          <a:lstStyle>
            <a:lvl1pPr marL="0" indent="0">
              <a:buNone/>
              <a:defRPr sz="1500"/>
            </a:lvl1pPr>
            <a:lvl2pPr marL="475615" indent="0">
              <a:buNone/>
              <a:defRPr sz="1200"/>
            </a:lvl2pPr>
            <a:lvl3pPr marL="951865" indent="0">
              <a:buNone/>
              <a:defRPr sz="1000"/>
            </a:lvl3pPr>
            <a:lvl4pPr marL="1427480" indent="0">
              <a:buNone/>
              <a:defRPr sz="900"/>
            </a:lvl4pPr>
            <a:lvl5pPr marL="1903730" indent="0">
              <a:buNone/>
              <a:defRPr sz="900"/>
            </a:lvl5pPr>
            <a:lvl6pPr marL="2379345" indent="0">
              <a:buNone/>
              <a:defRPr sz="900"/>
            </a:lvl6pPr>
            <a:lvl7pPr marL="2855595" indent="0">
              <a:buNone/>
              <a:defRPr sz="900"/>
            </a:lvl7pPr>
            <a:lvl8pPr marL="3331210" indent="0">
              <a:buNone/>
              <a:defRPr sz="900"/>
            </a:lvl8pPr>
            <a:lvl9pPr marL="3806825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13A585-CCD5-4E06-BCB4-AD2A7BDD6554}" type="datetimeFigureOut">
              <a:rPr lang="zh-CN" altLang="en-US" smtClean="0"/>
              <a:t>2020/2/18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D4E539-7ADC-4EAE-B951-4D0795672BA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760" y="274706"/>
            <a:ext cx="10975658" cy="1143265"/>
          </a:xfrm>
          <a:prstGeom prst="rect">
            <a:avLst/>
          </a:prstGeom>
        </p:spPr>
        <p:txBody>
          <a:bodyPr vert="horz" lIns="95180" tIns="47590" rIns="95180" bIns="4759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760" y="1600575"/>
            <a:ext cx="10975658" cy="4527011"/>
          </a:xfrm>
          <a:prstGeom prst="rect">
            <a:avLst/>
          </a:prstGeom>
        </p:spPr>
        <p:txBody>
          <a:bodyPr vert="horz" lIns="95180" tIns="47590" rIns="95180" bIns="4759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762" y="6357823"/>
            <a:ext cx="2845541" cy="365210"/>
          </a:xfrm>
          <a:prstGeom prst="rect">
            <a:avLst/>
          </a:prstGeom>
        </p:spPr>
        <p:txBody>
          <a:bodyPr vert="horz" lIns="95180" tIns="47590" rIns="95180" bIns="4759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13A585-CCD5-4E06-BCB4-AD2A7BDD6554}" type="datetimeFigureOut">
              <a:rPr lang="zh-CN" altLang="en-US" smtClean="0"/>
              <a:t>2020/2/18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6685" y="6357823"/>
            <a:ext cx="3861806" cy="365210"/>
          </a:xfrm>
          <a:prstGeom prst="rect">
            <a:avLst/>
          </a:prstGeom>
        </p:spPr>
        <p:txBody>
          <a:bodyPr vert="horz" lIns="95180" tIns="47590" rIns="95180" bIns="4759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9876" y="6357823"/>
            <a:ext cx="2845541" cy="365210"/>
          </a:xfrm>
          <a:prstGeom prst="rect">
            <a:avLst/>
          </a:prstGeom>
        </p:spPr>
        <p:txBody>
          <a:bodyPr vert="horz" lIns="95180" tIns="47590" rIns="95180" bIns="4759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D4E539-7ADC-4EAE-B951-4D0795672BA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xStyles>
    <p:titleStyle>
      <a:lvl1pPr algn="ctr" defTabSz="951230" rtl="0" eaLnBrk="1" latinLnBrk="0" hangingPunct="1">
        <a:spcBef>
          <a:spcPct val="0"/>
        </a:spcBef>
        <a:buNone/>
        <a:defRPr sz="4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56870" indent="-356870" algn="l" defTabSz="951230" rtl="0" eaLnBrk="1" latinLnBrk="0" hangingPunct="1">
        <a:spcBef>
          <a:spcPct val="20000"/>
        </a:spcBef>
        <a:buFont typeface="Arial" panose="020B0604020202020204" pitchFamily="34" charset="0"/>
        <a:buChar char="•"/>
        <a:defRPr sz="3300" kern="1200">
          <a:solidFill>
            <a:schemeClr val="tx1"/>
          </a:solidFill>
          <a:latin typeface="+mn-lt"/>
          <a:ea typeface="+mn-ea"/>
          <a:cs typeface="+mn-cs"/>
        </a:defRPr>
      </a:lvl1pPr>
      <a:lvl2pPr marL="773430" indent="-297180" algn="l" defTabSz="951230" rtl="0" eaLnBrk="1" latinLnBrk="0" hangingPunct="1">
        <a:spcBef>
          <a:spcPct val="20000"/>
        </a:spcBef>
        <a:buFont typeface="Arial" panose="020B0604020202020204" pitchFamily="34" charset="0"/>
        <a:buChar char="–"/>
        <a:defRPr sz="2900" kern="1200">
          <a:solidFill>
            <a:schemeClr val="tx1"/>
          </a:solidFill>
          <a:latin typeface="+mn-lt"/>
          <a:ea typeface="+mn-ea"/>
          <a:cs typeface="+mn-cs"/>
        </a:defRPr>
      </a:lvl2pPr>
      <a:lvl3pPr marL="1189990" indent="-238125" algn="l" defTabSz="951230" rtl="0" eaLnBrk="1" latinLnBrk="0" hangingPunct="1">
        <a:spcBef>
          <a:spcPct val="20000"/>
        </a:spcBef>
        <a:buFont typeface="Arial" panose="020B0604020202020204" pitchFamily="34" charset="0"/>
        <a:buChar char="•"/>
        <a:defRPr sz="2500" kern="1200">
          <a:solidFill>
            <a:schemeClr val="tx1"/>
          </a:solidFill>
          <a:latin typeface="+mn-lt"/>
          <a:ea typeface="+mn-ea"/>
          <a:cs typeface="+mn-cs"/>
        </a:defRPr>
      </a:lvl3pPr>
      <a:lvl4pPr marL="1665605" indent="-238125" algn="l" defTabSz="951230" rtl="0" eaLnBrk="1" latinLnBrk="0" hangingPunct="1">
        <a:spcBef>
          <a:spcPct val="20000"/>
        </a:spcBef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141220" indent="-238125" algn="l" defTabSz="951230" rtl="0" eaLnBrk="1" latinLnBrk="0" hangingPunct="1">
        <a:spcBef>
          <a:spcPct val="20000"/>
        </a:spcBef>
        <a:buFont typeface="Arial" panose="020B0604020202020204" pitchFamily="34" charset="0"/>
        <a:buChar char="»"/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617470" indent="-238125" algn="l" defTabSz="951230" rtl="0" eaLnBrk="1" latinLnBrk="0" hangingPunct="1">
        <a:spcBef>
          <a:spcPct val="2000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093085" indent="-238125" algn="l" defTabSz="951230" rtl="0" eaLnBrk="1" latinLnBrk="0" hangingPunct="1">
        <a:spcBef>
          <a:spcPct val="2000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569335" indent="-238125" algn="l" defTabSz="951230" rtl="0" eaLnBrk="1" latinLnBrk="0" hangingPunct="1">
        <a:spcBef>
          <a:spcPct val="2000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044950" indent="-238125" algn="l" defTabSz="951230" rtl="0" eaLnBrk="1" latinLnBrk="0" hangingPunct="1">
        <a:spcBef>
          <a:spcPct val="2000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5123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75615" algn="l" defTabSz="95123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51865" algn="l" defTabSz="95123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427480" algn="l" defTabSz="95123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903730" algn="l" defTabSz="95123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379345" algn="l" defTabSz="95123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855595" algn="l" defTabSz="95123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331210" algn="l" defTabSz="95123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806825" algn="l" defTabSz="95123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1" name="组合 410"/>
          <p:cNvGrpSpPr/>
          <p:nvPr/>
        </p:nvGrpSpPr>
        <p:grpSpPr>
          <a:xfrm>
            <a:off x="7244367" y="1954165"/>
            <a:ext cx="2940325" cy="2954117"/>
            <a:chOff x="6128821" y="1388791"/>
            <a:chExt cx="4182529" cy="4202150"/>
          </a:xfrm>
        </p:grpSpPr>
        <p:sp>
          <p:nvSpPr>
            <p:cNvPr id="419" name="Freeform 5"/>
            <p:cNvSpPr/>
            <p:nvPr/>
          </p:nvSpPr>
          <p:spPr bwMode="auto">
            <a:xfrm rot="10800000">
              <a:off x="6128821" y="2486791"/>
              <a:ext cx="2263538" cy="2006155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ln w="3810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88900" dist="1016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ym typeface="Arial" panose="020B0604020202020204" pitchFamily="34" charset="0"/>
              </a:endParaRPr>
            </a:p>
          </p:txBody>
        </p:sp>
        <p:sp>
          <p:nvSpPr>
            <p:cNvPr id="417" name="Freeform 5"/>
            <p:cNvSpPr/>
            <p:nvPr/>
          </p:nvSpPr>
          <p:spPr bwMode="auto">
            <a:xfrm rot="10800000">
              <a:off x="8047812" y="1388791"/>
              <a:ext cx="2263538" cy="2006155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ln w="3810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88900" dist="1016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ym typeface="Arial" panose="020B0604020202020204" pitchFamily="34" charset="0"/>
              </a:endParaRPr>
            </a:p>
          </p:txBody>
        </p:sp>
        <p:sp>
          <p:nvSpPr>
            <p:cNvPr id="415" name="Freeform 5"/>
            <p:cNvSpPr/>
            <p:nvPr/>
          </p:nvSpPr>
          <p:spPr bwMode="auto">
            <a:xfrm rot="10800000">
              <a:off x="8047812" y="3584786"/>
              <a:ext cx="2263538" cy="2006155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ln w="3810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88900" dist="1016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ym typeface="Arial" panose="020B0604020202020204" pitchFamily="34" charset="0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6798609" y="-251869"/>
            <a:ext cx="5253578" cy="7111285"/>
            <a:chOff x="6798609" y="-251869"/>
            <a:chExt cx="5253578" cy="7111285"/>
          </a:xfrm>
        </p:grpSpPr>
        <p:sp>
          <p:nvSpPr>
            <p:cNvPr id="421" name="Freeform 5"/>
            <p:cNvSpPr/>
            <p:nvPr/>
          </p:nvSpPr>
          <p:spPr bwMode="auto">
            <a:xfrm rot="10800000">
              <a:off x="7731152" y="1751506"/>
              <a:ext cx="949002" cy="841094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noFill/>
            <a:ln w="9525">
              <a:solidFill>
                <a:schemeClr val="accent1"/>
              </a:solidFill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6416" tIns="43208" rIns="86416" bIns="43208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795">
                <a:solidFill>
                  <a:srgbClr val="FFFFFF"/>
                </a:solidFill>
                <a:sym typeface="Arial" panose="020B0604020202020204" pitchFamily="34" charset="0"/>
              </a:endParaRPr>
            </a:p>
          </p:txBody>
        </p:sp>
        <p:sp>
          <p:nvSpPr>
            <p:cNvPr id="422" name="Freeform 5"/>
            <p:cNvSpPr/>
            <p:nvPr/>
          </p:nvSpPr>
          <p:spPr bwMode="auto">
            <a:xfrm rot="10800000">
              <a:off x="7731152" y="4269844"/>
              <a:ext cx="949002" cy="841094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noFill/>
            <a:ln w="9525">
              <a:solidFill>
                <a:schemeClr val="accent2"/>
              </a:solidFill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6416" tIns="43208" rIns="86416" bIns="43208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795">
                <a:solidFill>
                  <a:srgbClr val="FFFFFF"/>
                </a:solidFill>
                <a:sym typeface="Arial" panose="020B0604020202020204" pitchFamily="34" charset="0"/>
              </a:endParaRPr>
            </a:p>
          </p:txBody>
        </p:sp>
        <p:sp>
          <p:nvSpPr>
            <p:cNvPr id="423" name="Freeform 5"/>
            <p:cNvSpPr/>
            <p:nvPr/>
          </p:nvSpPr>
          <p:spPr bwMode="auto">
            <a:xfrm rot="10800000">
              <a:off x="9919526" y="3012713"/>
              <a:ext cx="949002" cy="841094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noFill/>
            <a:ln w="9525">
              <a:solidFill>
                <a:schemeClr val="accent3"/>
              </a:solidFill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6416" tIns="43208" rIns="86416" bIns="43208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795">
                <a:solidFill>
                  <a:srgbClr val="FFFFFF"/>
                </a:solidFill>
                <a:sym typeface="Arial" panose="020B0604020202020204" pitchFamily="34" charset="0"/>
              </a:endParaRPr>
            </a:p>
          </p:txBody>
        </p:sp>
        <p:cxnSp>
          <p:nvCxnSpPr>
            <p:cNvPr id="424" name="直接连接符 423"/>
            <p:cNvCxnSpPr/>
            <p:nvPr/>
          </p:nvCxnSpPr>
          <p:spPr>
            <a:xfrm>
              <a:off x="10863943" y="3431223"/>
              <a:ext cx="1188244" cy="0"/>
            </a:xfrm>
            <a:prstGeom prst="line">
              <a:avLst/>
            </a:prstGeom>
            <a:ln w="9525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5" name="直接连接符 424"/>
            <p:cNvCxnSpPr/>
            <p:nvPr/>
          </p:nvCxnSpPr>
          <p:spPr>
            <a:xfrm flipV="1">
              <a:off x="6955437" y="5111885"/>
              <a:ext cx="1008937" cy="1747531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6" name="直接连接符 425"/>
            <p:cNvCxnSpPr/>
            <p:nvPr/>
          </p:nvCxnSpPr>
          <p:spPr>
            <a:xfrm>
              <a:off x="6798609" y="-251869"/>
              <a:ext cx="1165761" cy="2019159"/>
            </a:xfrm>
            <a:prstGeom prst="line">
              <a:avLst/>
            </a:prstGeom>
            <a:ln w="952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34" name="组合 433"/>
            <p:cNvGrpSpPr/>
            <p:nvPr/>
          </p:nvGrpSpPr>
          <p:grpSpPr>
            <a:xfrm>
              <a:off x="8059703" y="2042916"/>
              <a:ext cx="303617" cy="258274"/>
              <a:chOff x="6339462" y="3747511"/>
              <a:chExt cx="907547" cy="772010"/>
            </a:xfrm>
            <a:solidFill>
              <a:schemeClr val="accent1"/>
            </a:solidFill>
          </p:grpSpPr>
          <p:sp>
            <p:nvSpPr>
              <p:cNvPr id="435" name="Rectangle 130"/>
              <p:cNvSpPr>
                <a:spLocks noChangeArrowheads="1"/>
              </p:cNvSpPr>
              <p:nvPr/>
            </p:nvSpPr>
            <p:spPr bwMode="auto">
              <a:xfrm>
                <a:off x="6339462" y="4489161"/>
                <a:ext cx="881523" cy="303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6416" tIns="43208" rIns="86416" bIns="43208" numCol="1" anchor="t" anchorCtr="0" compatLnSpc="1"/>
              <a:lstStyle/>
              <a:p>
                <a:endParaRPr lang="zh-CN" altLang="en-US" sz="1795">
                  <a:solidFill>
                    <a:srgbClr val="000000"/>
                  </a:solidFill>
                </a:endParaRPr>
              </a:p>
            </p:txBody>
          </p:sp>
          <p:sp>
            <p:nvSpPr>
              <p:cNvPr id="436" name="Freeform 131"/>
              <p:cNvSpPr/>
              <p:nvPr/>
            </p:nvSpPr>
            <p:spPr bwMode="auto">
              <a:xfrm>
                <a:off x="6398014" y="4350373"/>
                <a:ext cx="123608" cy="114934"/>
              </a:xfrm>
              <a:custGeom>
                <a:avLst/>
                <a:gdLst>
                  <a:gd name="T0" fmla="*/ 43 w 48"/>
                  <a:gd name="T1" fmla="*/ 45 h 45"/>
                  <a:gd name="T2" fmla="*/ 48 w 48"/>
                  <a:gd name="T3" fmla="*/ 39 h 45"/>
                  <a:gd name="T4" fmla="*/ 48 w 48"/>
                  <a:gd name="T5" fmla="*/ 0 h 45"/>
                  <a:gd name="T6" fmla="*/ 0 w 48"/>
                  <a:gd name="T7" fmla="*/ 8 h 45"/>
                  <a:gd name="T8" fmla="*/ 0 w 48"/>
                  <a:gd name="T9" fmla="*/ 39 h 45"/>
                  <a:gd name="T10" fmla="*/ 6 w 48"/>
                  <a:gd name="T11" fmla="*/ 45 h 45"/>
                  <a:gd name="T12" fmla="*/ 43 w 48"/>
                  <a:gd name="T13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8" h="45">
                    <a:moveTo>
                      <a:pt x="43" y="45"/>
                    </a:moveTo>
                    <a:cubicBezTo>
                      <a:pt x="46" y="45"/>
                      <a:pt x="48" y="42"/>
                      <a:pt x="48" y="39"/>
                    </a:cubicBezTo>
                    <a:cubicBezTo>
                      <a:pt x="48" y="0"/>
                      <a:pt x="48" y="0"/>
                      <a:pt x="48" y="0"/>
                    </a:cubicBezTo>
                    <a:cubicBezTo>
                      <a:pt x="29" y="5"/>
                      <a:pt x="12" y="7"/>
                      <a:pt x="0" y="8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0" y="42"/>
                      <a:pt x="3" y="45"/>
                      <a:pt x="6" y="45"/>
                    </a:cubicBezTo>
                    <a:lnTo>
                      <a:pt x="43" y="4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6416" tIns="43208" rIns="86416" bIns="43208" numCol="1" anchor="t" anchorCtr="0" compatLnSpc="1"/>
              <a:lstStyle/>
              <a:p>
                <a:endParaRPr lang="zh-CN" altLang="en-US" sz="1795">
                  <a:solidFill>
                    <a:srgbClr val="000000"/>
                  </a:solidFill>
                </a:endParaRPr>
              </a:p>
            </p:txBody>
          </p:sp>
          <p:sp>
            <p:nvSpPr>
              <p:cNvPr id="437" name="Freeform 132"/>
              <p:cNvSpPr/>
              <p:nvPr/>
            </p:nvSpPr>
            <p:spPr bwMode="auto">
              <a:xfrm>
                <a:off x="6557403" y="4299411"/>
                <a:ext cx="122524" cy="165896"/>
              </a:xfrm>
              <a:custGeom>
                <a:avLst/>
                <a:gdLst>
                  <a:gd name="T0" fmla="*/ 43 w 48"/>
                  <a:gd name="T1" fmla="*/ 65 h 65"/>
                  <a:gd name="T2" fmla="*/ 48 w 48"/>
                  <a:gd name="T3" fmla="*/ 59 h 65"/>
                  <a:gd name="T4" fmla="*/ 48 w 48"/>
                  <a:gd name="T5" fmla="*/ 0 h 65"/>
                  <a:gd name="T6" fmla="*/ 44 w 48"/>
                  <a:gd name="T7" fmla="*/ 2 h 65"/>
                  <a:gd name="T8" fmla="*/ 0 w 48"/>
                  <a:gd name="T9" fmla="*/ 16 h 65"/>
                  <a:gd name="T10" fmla="*/ 0 w 48"/>
                  <a:gd name="T11" fmla="*/ 59 h 65"/>
                  <a:gd name="T12" fmla="*/ 6 w 48"/>
                  <a:gd name="T13" fmla="*/ 65 h 65"/>
                  <a:gd name="T14" fmla="*/ 43 w 48"/>
                  <a:gd name="T15" fmla="*/ 65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8" h="65">
                    <a:moveTo>
                      <a:pt x="43" y="65"/>
                    </a:moveTo>
                    <a:cubicBezTo>
                      <a:pt x="46" y="65"/>
                      <a:pt x="48" y="62"/>
                      <a:pt x="48" y="59"/>
                    </a:cubicBezTo>
                    <a:cubicBezTo>
                      <a:pt x="48" y="0"/>
                      <a:pt x="48" y="0"/>
                      <a:pt x="48" y="0"/>
                    </a:cubicBezTo>
                    <a:cubicBezTo>
                      <a:pt x="47" y="1"/>
                      <a:pt x="46" y="1"/>
                      <a:pt x="44" y="2"/>
                    </a:cubicBezTo>
                    <a:cubicBezTo>
                      <a:pt x="29" y="8"/>
                      <a:pt x="14" y="13"/>
                      <a:pt x="0" y="16"/>
                    </a:cubicBezTo>
                    <a:cubicBezTo>
                      <a:pt x="0" y="59"/>
                      <a:pt x="0" y="59"/>
                      <a:pt x="0" y="59"/>
                    </a:cubicBezTo>
                    <a:cubicBezTo>
                      <a:pt x="0" y="62"/>
                      <a:pt x="3" y="65"/>
                      <a:pt x="6" y="65"/>
                    </a:cubicBezTo>
                    <a:lnTo>
                      <a:pt x="43" y="6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6416" tIns="43208" rIns="86416" bIns="43208" numCol="1" anchor="t" anchorCtr="0" compatLnSpc="1"/>
              <a:lstStyle/>
              <a:p>
                <a:endParaRPr lang="zh-CN" altLang="en-US" sz="1795">
                  <a:solidFill>
                    <a:srgbClr val="000000"/>
                  </a:solidFill>
                </a:endParaRPr>
              </a:p>
            </p:txBody>
          </p:sp>
          <p:sp>
            <p:nvSpPr>
              <p:cNvPr id="438" name="Freeform 133"/>
              <p:cNvSpPr/>
              <p:nvPr/>
            </p:nvSpPr>
            <p:spPr bwMode="auto">
              <a:xfrm>
                <a:off x="6715709" y="4219174"/>
                <a:ext cx="123608" cy="246133"/>
              </a:xfrm>
              <a:custGeom>
                <a:avLst/>
                <a:gdLst>
                  <a:gd name="T0" fmla="*/ 43 w 48"/>
                  <a:gd name="T1" fmla="*/ 96 h 96"/>
                  <a:gd name="T2" fmla="*/ 48 w 48"/>
                  <a:gd name="T3" fmla="*/ 90 h 96"/>
                  <a:gd name="T4" fmla="*/ 48 w 48"/>
                  <a:gd name="T5" fmla="*/ 0 h 96"/>
                  <a:gd name="T6" fmla="*/ 0 w 48"/>
                  <a:gd name="T7" fmla="*/ 25 h 96"/>
                  <a:gd name="T8" fmla="*/ 0 w 48"/>
                  <a:gd name="T9" fmla="*/ 90 h 96"/>
                  <a:gd name="T10" fmla="*/ 6 w 48"/>
                  <a:gd name="T11" fmla="*/ 96 h 96"/>
                  <a:gd name="T12" fmla="*/ 43 w 48"/>
                  <a:gd name="T13" fmla="*/ 96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8" h="96">
                    <a:moveTo>
                      <a:pt x="43" y="96"/>
                    </a:moveTo>
                    <a:cubicBezTo>
                      <a:pt x="46" y="96"/>
                      <a:pt x="48" y="93"/>
                      <a:pt x="48" y="90"/>
                    </a:cubicBezTo>
                    <a:cubicBezTo>
                      <a:pt x="48" y="0"/>
                      <a:pt x="48" y="0"/>
                      <a:pt x="48" y="0"/>
                    </a:cubicBezTo>
                    <a:cubicBezTo>
                      <a:pt x="33" y="10"/>
                      <a:pt x="17" y="18"/>
                      <a:pt x="0" y="25"/>
                    </a:cubicBezTo>
                    <a:cubicBezTo>
                      <a:pt x="0" y="90"/>
                      <a:pt x="0" y="90"/>
                      <a:pt x="0" y="90"/>
                    </a:cubicBezTo>
                    <a:cubicBezTo>
                      <a:pt x="0" y="93"/>
                      <a:pt x="3" y="96"/>
                      <a:pt x="6" y="96"/>
                    </a:cubicBezTo>
                    <a:lnTo>
                      <a:pt x="43" y="9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6416" tIns="43208" rIns="86416" bIns="43208" numCol="1" anchor="t" anchorCtr="0" compatLnSpc="1"/>
              <a:lstStyle/>
              <a:p>
                <a:endParaRPr lang="zh-CN" altLang="en-US" sz="1795">
                  <a:solidFill>
                    <a:srgbClr val="000000"/>
                  </a:solidFill>
                </a:endParaRPr>
              </a:p>
            </p:txBody>
          </p:sp>
          <p:sp>
            <p:nvSpPr>
              <p:cNvPr id="439" name="Freeform 134"/>
              <p:cNvSpPr/>
              <p:nvPr/>
            </p:nvSpPr>
            <p:spPr bwMode="auto">
              <a:xfrm>
                <a:off x="6875099" y="4100987"/>
                <a:ext cx="123608" cy="364319"/>
              </a:xfrm>
              <a:custGeom>
                <a:avLst/>
                <a:gdLst>
                  <a:gd name="T0" fmla="*/ 43 w 48"/>
                  <a:gd name="T1" fmla="*/ 142 h 142"/>
                  <a:gd name="T2" fmla="*/ 48 w 48"/>
                  <a:gd name="T3" fmla="*/ 136 h 142"/>
                  <a:gd name="T4" fmla="*/ 48 w 48"/>
                  <a:gd name="T5" fmla="*/ 0 h 142"/>
                  <a:gd name="T6" fmla="*/ 32 w 48"/>
                  <a:gd name="T7" fmla="*/ 14 h 142"/>
                  <a:gd name="T8" fmla="*/ 0 w 48"/>
                  <a:gd name="T9" fmla="*/ 37 h 142"/>
                  <a:gd name="T10" fmla="*/ 0 w 48"/>
                  <a:gd name="T11" fmla="*/ 136 h 142"/>
                  <a:gd name="T12" fmla="*/ 6 w 48"/>
                  <a:gd name="T13" fmla="*/ 142 h 142"/>
                  <a:gd name="T14" fmla="*/ 43 w 48"/>
                  <a:gd name="T15" fmla="*/ 142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8" h="142">
                    <a:moveTo>
                      <a:pt x="43" y="142"/>
                    </a:moveTo>
                    <a:cubicBezTo>
                      <a:pt x="46" y="142"/>
                      <a:pt x="48" y="139"/>
                      <a:pt x="48" y="136"/>
                    </a:cubicBezTo>
                    <a:cubicBezTo>
                      <a:pt x="48" y="0"/>
                      <a:pt x="48" y="0"/>
                      <a:pt x="48" y="0"/>
                    </a:cubicBezTo>
                    <a:cubicBezTo>
                      <a:pt x="43" y="5"/>
                      <a:pt x="37" y="10"/>
                      <a:pt x="32" y="14"/>
                    </a:cubicBezTo>
                    <a:cubicBezTo>
                      <a:pt x="21" y="23"/>
                      <a:pt x="11" y="30"/>
                      <a:pt x="0" y="37"/>
                    </a:cubicBezTo>
                    <a:cubicBezTo>
                      <a:pt x="0" y="136"/>
                      <a:pt x="0" y="136"/>
                      <a:pt x="0" y="136"/>
                    </a:cubicBezTo>
                    <a:cubicBezTo>
                      <a:pt x="0" y="139"/>
                      <a:pt x="3" y="142"/>
                      <a:pt x="6" y="142"/>
                    </a:cubicBezTo>
                    <a:lnTo>
                      <a:pt x="43" y="14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6416" tIns="43208" rIns="86416" bIns="43208" numCol="1" anchor="t" anchorCtr="0" compatLnSpc="1"/>
              <a:lstStyle/>
              <a:p>
                <a:endParaRPr lang="zh-CN" altLang="en-US" sz="1795">
                  <a:solidFill>
                    <a:srgbClr val="000000"/>
                  </a:solidFill>
                </a:endParaRPr>
              </a:p>
            </p:txBody>
          </p:sp>
          <p:sp>
            <p:nvSpPr>
              <p:cNvPr id="440" name="Freeform 135"/>
              <p:cNvSpPr/>
              <p:nvPr/>
            </p:nvSpPr>
            <p:spPr bwMode="auto">
              <a:xfrm>
                <a:off x="7034488" y="3927502"/>
                <a:ext cx="122524" cy="537805"/>
              </a:xfrm>
              <a:custGeom>
                <a:avLst/>
                <a:gdLst>
                  <a:gd name="T0" fmla="*/ 43 w 48"/>
                  <a:gd name="T1" fmla="*/ 210 h 210"/>
                  <a:gd name="T2" fmla="*/ 48 w 48"/>
                  <a:gd name="T3" fmla="*/ 204 h 210"/>
                  <a:gd name="T4" fmla="*/ 48 w 48"/>
                  <a:gd name="T5" fmla="*/ 0 h 210"/>
                  <a:gd name="T6" fmla="*/ 0 w 48"/>
                  <a:gd name="T7" fmla="*/ 56 h 210"/>
                  <a:gd name="T8" fmla="*/ 0 w 48"/>
                  <a:gd name="T9" fmla="*/ 204 h 210"/>
                  <a:gd name="T10" fmla="*/ 6 w 48"/>
                  <a:gd name="T11" fmla="*/ 210 h 210"/>
                  <a:gd name="T12" fmla="*/ 43 w 48"/>
                  <a:gd name="T13" fmla="*/ 210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8" h="210">
                    <a:moveTo>
                      <a:pt x="43" y="210"/>
                    </a:moveTo>
                    <a:cubicBezTo>
                      <a:pt x="46" y="210"/>
                      <a:pt x="48" y="207"/>
                      <a:pt x="48" y="204"/>
                    </a:cubicBezTo>
                    <a:cubicBezTo>
                      <a:pt x="48" y="0"/>
                      <a:pt x="48" y="0"/>
                      <a:pt x="48" y="0"/>
                    </a:cubicBezTo>
                    <a:cubicBezTo>
                      <a:pt x="33" y="20"/>
                      <a:pt x="17" y="39"/>
                      <a:pt x="0" y="56"/>
                    </a:cubicBezTo>
                    <a:cubicBezTo>
                      <a:pt x="0" y="204"/>
                      <a:pt x="0" y="204"/>
                      <a:pt x="0" y="204"/>
                    </a:cubicBezTo>
                    <a:cubicBezTo>
                      <a:pt x="0" y="207"/>
                      <a:pt x="3" y="210"/>
                      <a:pt x="6" y="210"/>
                    </a:cubicBezTo>
                    <a:lnTo>
                      <a:pt x="43" y="2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6416" tIns="43208" rIns="86416" bIns="43208" numCol="1" anchor="t" anchorCtr="0" compatLnSpc="1"/>
              <a:lstStyle/>
              <a:p>
                <a:endParaRPr lang="zh-CN" altLang="en-US" sz="1795">
                  <a:solidFill>
                    <a:srgbClr val="000000"/>
                  </a:solidFill>
                </a:endParaRPr>
              </a:p>
            </p:txBody>
          </p:sp>
          <p:sp>
            <p:nvSpPr>
              <p:cNvPr id="441" name="Freeform 136"/>
              <p:cNvSpPr/>
              <p:nvPr/>
            </p:nvSpPr>
            <p:spPr bwMode="auto">
              <a:xfrm>
                <a:off x="6343800" y="3747511"/>
                <a:ext cx="903209" cy="587682"/>
              </a:xfrm>
              <a:custGeom>
                <a:avLst/>
                <a:gdLst>
                  <a:gd name="T0" fmla="*/ 350 w 352"/>
                  <a:gd name="T1" fmla="*/ 58 h 229"/>
                  <a:gd name="T2" fmla="*/ 335 w 352"/>
                  <a:gd name="T3" fmla="*/ 8 h 229"/>
                  <a:gd name="T4" fmla="*/ 322 w 352"/>
                  <a:gd name="T5" fmla="*/ 2 h 229"/>
                  <a:gd name="T6" fmla="*/ 273 w 352"/>
                  <a:gd name="T7" fmla="*/ 17 h 229"/>
                  <a:gd name="T8" fmla="*/ 266 w 352"/>
                  <a:gd name="T9" fmla="*/ 30 h 229"/>
                  <a:gd name="T10" fmla="*/ 279 w 352"/>
                  <a:gd name="T11" fmla="*/ 36 h 229"/>
                  <a:gd name="T12" fmla="*/ 304 w 352"/>
                  <a:gd name="T13" fmla="*/ 29 h 229"/>
                  <a:gd name="T14" fmla="*/ 219 w 352"/>
                  <a:gd name="T15" fmla="*/ 121 h 229"/>
                  <a:gd name="T16" fmla="*/ 71 w 352"/>
                  <a:gd name="T17" fmla="*/ 194 h 229"/>
                  <a:gd name="T18" fmla="*/ 0 w 352"/>
                  <a:gd name="T19" fmla="*/ 205 h 229"/>
                  <a:gd name="T20" fmla="*/ 0 w 352"/>
                  <a:gd name="T21" fmla="*/ 205 h 229"/>
                  <a:gd name="T22" fmla="*/ 0 w 352"/>
                  <a:gd name="T23" fmla="*/ 229 h 229"/>
                  <a:gd name="T24" fmla="*/ 0 w 352"/>
                  <a:gd name="T25" fmla="*/ 229 h 229"/>
                  <a:gd name="T26" fmla="*/ 125 w 352"/>
                  <a:gd name="T27" fmla="*/ 202 h 229"/>
                  <a:gd name="T28" fmla="*/ 234 w 352"/>
                  <a:gd name="T29" fmla="*/ 139 h 229"/>
                  <a:gd name="T30" fmla="*/ 324 w 352"/>
                  <a:gd name="T31" fmla="*/ 41 h 229"/>
                  <a:gd name="T32" fmla="*/ 331 w 352"/>
                  <a:gd name="T33" fmla="*/ 64 h 229"/>
                  <a:gd name="T34" fmla="*/ 344 w 352"/>
                  <a:gd name="T35" fmla="*/ 70 h 229"/>
                  <a:gd name="T36" fmla="*/ 350 w 352"/>
                  <a:gd name="T37" fmla="*/ 58 h 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52" h="229">
                    <a:moveTo>
                      <a:pt x="350" y="58"/>
                    </a:moveTo>
                    <a:cubicBezTo>
                      <a:pt x="335" y="8"/>
                      <a:pt x="335" y="8"/>
                      <a:pt x="335" y="8"/>
                    </a:cubicBezTo>
                    <a:cubicBezTo>
                      <a:pt x="333" y="3"/>
                      <a:pt x="327" y="0"/>
                      <a:pt x="322" y="2"/>
                    </a:cubicBezTo>
                    <a:cubicBezTo>
                      <a:pt x="273" y="17"/>
                      <a:pt x="273" y="17"/>
                      <a:pt x="273" y="17"/>
                    </a:cubicBezTo>
                    <a:cubicBezTo>
                      <a:pt x="268" y="19"/>
                      <a:pt x="265" y="25"/>
                      <a:pt x="266" y="30"/>
                    </a:cubicBezTo>
                    <a:cubicBezTo>
                      <a:pt x="268" y="35"/>
                      <a:pt x="274" y="38"/>
                      <a:pt x="279" y="36"/>
                    </a:cubicBezTo>
                    <a:cubicBezTo>
                      <a:pt x="304" y="29"/>
                      <a:pt x="304" y="29"/>
                      <a:pt x="304" y="29"/>
                    </a:cubicBezTo>
                    <a:cubicBezTo>
                      <a:pt x="278" y="67"/>
                      <a:pt x="249" y="97"/>
                      <a:pt x="219" y="121"/>
                    </a:cubicBezTo>
                    <a:cubicBezTo>
                      <a:pt x="166" y="163"/>
                      <a:pt x="112" y="184"/>
                      <a:pt x="71" y="194"/>
                    </a:cubicBezTo>
                    <a:cubicBezTo>
                      <a:pt x="29" y="205"/>
                      <a:pt x="1" y="205"/>
                      <a:pt x="0" y="205"/>
                    </a:cubicBezTo>
                    <a:cubicBezTo>
                      <a:pt x="0" y="205"/>
                      <a:pt x="0" y="205"/>
                      <a:pt x="0" y="205"/>
                    </a:cubicBezTo>
                    <a:cubicBezTo>
                      <a:pt x="0" y="229"/>
                      <a:pt x="0" y="229"/>
                      <a:pt x="0" y="229"/>
                    </a:cubicBezTo>
                    <a:cubicBezTo>
                      <a:pt x="0" y="229"/>
                      <a:pt x="0" y="229"/>
                      <a:pt x="0" y="229"/>
                    </a:cubicBezTo>
                    <a:cubicBezTo>
                      <a:pt x="3" y="229"/>
                      <a:pt x="56" y="229"/>
                      <a:pt x="125" y="202"/>
                    </a:cubicBezTo>
                    <a:cubicBezTo>
                      <a:pt x="159" y="189"/>
                      <a:pt x="197" y="169"/>
                      <a:pt x="234" y="139"/>
                    </a:cubicBezTo>
                    <a:cubicBezTo>
                      <a:pt x="265" y="114"/>
                      <a:pt x="296" y="82"/>
                      <a:pt x="324" y="41"/>
                    </a:cubicBezTo>
                    <a:cubicBezTo>
                      <a:pt x="331" y="64"/>
                      <a:pt x="331" y="64"/>
                      <a:pt x="331" y="64"/>
                    </a:cubicBezTo>
                    <a:cubicBezTo>
                      <a:pt x="333" y="69"/>
                      <a:pt x="339" y="72"/>
                      <a:pt x="344" y="70"/>
                    </a:cubicBezTo>
                    <a:cubicBezTo>
                      <a:pt x="349" y="69"/>
                      <a:pt x="352" y="63"/>
                      <a:pt x="350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6416" tIns="43208" rIns="86416" bIns="43208" numCol="1" anchor="t" anchorCtr="0" compatLnSpc="1"/>
              <a:lstStyle/>
              <a:p>
                <a:endParaRPr lang="zh-CN" altLang="en-US" sz="1795">
                  <a:solidFill>
                    <a:srgbClr val="000000"/>
                  </a:solidFill>
                </a:endParaRPr>
              </a:p>
            </p:txBody>
          </p:sp>
          <p:sp>
            <p:nvSpPr>
              <p:cNvPr id="442" name="Freeform 137"/>
              <p:cNvSpPr/>
              <p:nvPr/>
            </p:nvSpPr>
            <p:spPr bwMode="auto">
              <a:xfrm>
                <a:off x="6375243" y="3837506"/>
                <a:ext cx="217941" cy="353477"/>
              </a:xfrm>
              <a:custGeom>
                <a:avLst/>
                <a:gdLst>
                  <a:gd name="T0" fmla="*/ 57 w 85"/>
                  <a:gd name="T1" fmla="*/ 104 h 138"/>
                  <a:gd name="T2" fmla="*/ 45 w 85"/>
                  <a:gd name="T3" fmla="*/ 108 h 138"/>
                  <a:gd name="T4" fmla="*/ 30 w 85"/>
                  <a:gd name="T5" fmla="*/ 105 h 138"/>
                  <a:gd name="T6" fmla="*/ 20 w 85"/>
                  <a:gd name="T7" fmla="*/ 100 h 138"/>
                  <a:gd name="T8" fmla="*/ 19 w 85"/>
                  <a:gd name="T9" fmla="*/ 98 h 138"/>
                  <a:gd name="T10" fmla="*/ 19 w 85"/>
                  <a:gd name="T11" fmla="*/ 98 h 138"/>
                  <a:gd name="T12" fmla="*/ 19 w 85"/>
                  <a:gd name="T13" fmla="*/ 98 h 138"/>
                  <a:gd name="T14" fmla="*/ 19 w 85"/>
                  <a:gd name="T15" fmla="*/ 97 h 138"/>
                  <a:gd name="T16" fmla="*/ 13 w 85"/>
                  <a:gd name="T17" fmla="*/ 94 h 138"/>
                  <a:gd name="T18" fmla="*/ 3 w 85"/>
                  <a:gd name="T19" fmla="*/ 101 h 138"/>
                  <a:gd name="T20" fmla="*/ 3 w 85"/>
                  <a:gd name="T21" fmla="*/ 109 h 138"/>
                  <a:gd name="T22" fmla="*/ 33 w 85"/>
                  <a:gd name="T23" fmla="*/ 125 h 138"/>
                  <a:gd name="T24" fmla="*/ 33 w 85"/>
                  <a:gd name="T25" fmla="*/ 135 h 138"/>
                  <a:gd name="T26" fmla="*/ 36 w 85"/>
                  <a:gd name="T27" fmla="*/ 138 h 138"/>
                  <a:gd name="T28" fmla="*/ 46 w 85"/>
                  <a:gd name="T29" fmla="*/ 138 h 138"/>
                  <a:gd name="T30" fmla="*/ 49 w 85"/>
                  <a:gd name="T31" fmla="*/ 135 h 138"/>
                  <a:gd name="T32" fmla="*/ 49 w 85"/>
                  <a:gd name="T33" fmla="*/ 126 h 138"/>
                  <a:gd name="T34" fmla="*/ 72 w 85"/>
                  <a:gd name="T35" fmla="*/ 118 h 138"/>
                  <a:gd name="T36" fmla="*/ 81 w 85"/>
                  <a:gd name="T37" fmla="*/ 86 h 138"/>
                  <a:gd name="T38" fmla="*/ 49 w 85"/>
                  <a:gd name="T39" fmla="*/ 62 h 138"/>
                  <a:gd name="T40" fmla="*/ 47 w 85"/>
                  <a:gd name="T41" fmla="*/ 61 h 138"/>
                  <a:gd name="T42" fmla="*/ 35 w 85"/>
                  <a:gd name="T43" fmla="*/ 56 h 138"/>
                  <a:gd name="T44" fmla="*/ 34 w 85"/>
                  <a:gd name="T45" fmla="*/ 56 h 138"/>
                  <a:gd name="T46" fmla="*/ 25 w 85"/>
                  <a:gd name="T47" fmla="*/ 49 h 138"/>
                  <a:gd name="T48" fmla="*/ 27 w 85"/>
                  <a:gd name="T49" fmla="*/ 36 h 138"/>
                  <a:gd name="T50" fmla="*/ 41 w 85"/>
                  <a:gd name="T51" fmla="*/ 31 h 138"/>
                  <a:gd name="T52" fmla="*/ 51 w 85"/>
                  <a:gd name="T53" fmla="*/ 32 h 138"/>
                  <a:gd name="T54" fmla="*/ 61 w 85"/>
                  <a:gd name="T55" fmla="*/ 39 h 138"/>
                  <a:gd name="T56" fmla="*/ 62 w 85"/>
                  <a:gd name="T57" fmla="*/ 40 h 138"/>
                  <a:gd name="T58" fmla="*/ 62 w 85"/>
                  <a:gd name="T59" fmla="*/ 40 h 138"/>
                  <a:gd name="T60" fmla="*/ 62 w 85"/>
                  <a:gd name="T61" fmla="*/ 41 h 138"/>
                  <a:gd name="T62" fmla="*/ 68 w 85"/>
                  <a:gd name="T63" fmla="*/ 44 h 138"/>
                  <a:gd name="T64" fmla="*/ 78 w 85"/>
                  <a:gd name="T65" fmla="*/ 38 h 138"/>
                  <a:gd name="T66" fmla="*/ 78 w 85"/>
                  <a:gd name="T67" fmla="*/ 29 h 138"/>
                  <a:gd name="T68" fmla="*/ 56 w 85"/>
                  <a:gd name="T69" fmla="*/ 14 h 138"/>
                  <a:gd name="T70" fmla="*/ 49 w 85"/>
                  <a:gd name="T71" fmla="*/ 13 h 138"/>
                  <a:gd name="T72" fmla="*/ 49 w 85"/>
                  <a:gd name="T73" fmla="*/ 3 h 138"/>
                  <a:gd name="T74" fmla="*/ 46 w 85"/>
                  <a:gd name="T75" fmla="*/ 0 h 138"/>
                  <a:gd name="T76" fmla="*/ 36 w 85"/>
                  <a:gd name="T77" fmla="*/ 0 h 138"/>
                  <a:gd name="T78" fmla="*/ 33 w 85"/>
                  <a:gd name="T79" fmla="*/ 3 h 138"/>
                  <a:gd name="T80" fmla="*/ 33 w 85"/>
                  <a:gd name="T81" fmla="*/ 13 h 138"/>
                  <a:gd name="T82" fmla="*/ 12 w 85"/>
                  <a:gd name="T83" fmla="*/ 24 h 138"/>
                  <a:gd name="T84" fmla="*/ 5 w 85"/>
                  <a:gd name="T85" fmla="*/ 56 h 138"/>
                  <a:gd name="T86" fmla="*/ 17 w 85"/>
                  <a:gd name="T87" fmla="*/ 68 h 138"/>
                  <a:gd name="T88" fmla="*/ 47 w 85"/>
                  <a:gd name="T89" fmla="*/ 83 h 138"/>
                  <a:gd name="T90" fmla="*/ 51 w 85"/>
                  <a:gd name="T91" fmla="*/ 85 h 138"/>
                  <a:gd name="T92" fmla="*/ 59 w 85"/>
                  <a:gd name="T93" fmla="*/ 92 h 138"/>
                  <a:gd name="T94" fmla="*/ 57 w 85"/>
                  <a:gd name="T95" fmla="*/ 104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85" h="138">
                    <a:moveTo>
                      <a:pt x="57" y="104"/>
                    </a:moveTo>
                    <a:cubicBezTo>
                      <a:pt x="54" y="107"/>
                      <a:pt x="50" y="108"/>
                      <a:pt x="45" y="108"/>
                    </a:cubicBezTo>
                    <a:cubicBezTo>
                      <a:pt x="40" y="108"/>
                      <a:pt x="35" y="107"/>
                      <a:pt x="30" y="105"/>
                    </a:cubicBezTo>
                    <a:cubicBezTo>
                      <a:pt x="27" y="104"/>
                      <a:pt x="23" y="102"/>
                      <a:pt x="20" y="100"/>
                    </a:cubicBezTo>
                    <a:cubicBezTo>
                      <a:pt x="20" y="99"/>
                      <a:pt x="20" y="99"/>
                      <a:pt x="19" y="98"/>
                    </a:cubicBezTo>
                    <a:cubicBezTo>
                      <a:pt x="19" y="98"/>
                      <a:pt x="19" y="98"/>
                      <a:pt x="19" y="98"/>
                    </a:cubicBezTo>
                    <a:cubicBezTo>
                      <a:pt x="19" y="98"/>
                      <a:pt x="19" y="98"/>
                      <a:pt x="19" y="98"/>
                    </a:cubicBezTo>
                    <a:cubicBezTo>
                      <a:pt x="19" y="97"/>
                      <a:pt x="19" y="97"/>
                      <a:pt x="19" y="97"/>
                    </a:cubicBezTo>
                    <a:cubicBezTo>
                      <a:pt x="17" y="95"/>
                      <a:pt x="15" y="94"/>
                      <a:pt x="13" y="94"/>
                    </a:cubicBezTo>
                    <a:cubicBezTo>
                      <a:pt x="9" y="94"/>
                      <a:pt x="5" y="97"/>
                      <a:pt x="3" y="101"/>
                    </a:cubicBezTo>
                    <a:cubicBezTo>
                      <a:pt x="1" y="104"/>
                      <a:pt x="1" y="107"/>
                      <a:pt x="3" y="109"/>
                    </a:cubicBezTo>
                    <a:cubicBezTo>
                      <a:pt x="8" y="118"/>
                      <a:pt x="21" y="123"/>
                      <a:pt x="33" y="125"/>
                    </a:cubicBezTo>
                    <a:cubicBezTo>
                      <a:pt x="33" y="135"/>
                      <a:pt x="33" y="135"/>
                      <a:pt x="33" y="135"/>
                    </a:cubicBezTo>
                    <a:cubicBezTo>
                      <a:pt x="33" y="137"/>
                      <a:pt x="35" y="138"/>
                      <a:pt x="36" y="138"/>
                    </a:cubicBezTo>
                    <a:cubicBezTo>
                      <a:pt x="46" y="138"/>
                      <a:pt x="46" y="138"/>
                      <a:pt x="46" y="138"/>
                    </a:cubicBezTo>
                    <a:cubicBezTo>
                      <a:pt x="47" y="138"/>
                      <a:pt x="49" y="137"/>
                      <a:pt x="49" y="135"/>
                    </a:cubicBezTo>
                    <a:cubicBezTo>
                      <a:pt x="49" y="126"/>
                      <a:pt x="49" y="126"/>
                      <a:pt x="49" y="126"/>
                    </a:cubicBezTo>
                    <a:cubicBezTo>
                      <a:pt x="59" y="125"/>
                      <a:pt x="67" y="122"/>
                      <a:pt x="72" y="118"/>
                    </a:cubicBezTo>
                    <a:cubicBezTo>
                      <a:pt x="81" y="109"/>
                      <a:pt x="85" y="97"/>
                      <a:pt x="81" y="86"/>
                    </a:cubicBezTo>
                    <a:cubicBezTo>
                      <a:pt x="77" y="74"/>
                      <a:pt x="61" y="67"/>
                      <a:pt x="49" y="62"/>
                    </a:cubicBezTo>
                    <a:cubicBezTo>
                      <a:pt x="47" y="61"/>
                      <a:pt x="47" y="61"/>
                      <a:pt x="47" y="61"/>
                    </a:cubicBezTo>
                    <a:cubicBezTo>
                      <a:pt x="43" y="59"/>
                      <a:pt x="37" y="57"/>
                      <a:pt x="35" y="56"/>
                    </a:cubicBezTo>
                    <a:cubicBezTo>
                      <a:pt x="34" y="56"/>
                      <a:pt x="34" y="56"/>
                      <a:pt x="34" y="56"/>
                    </a:cubicBezTo>
                    <a:cubicBezTo>
                      <a:pt x="30" y="54"/>
                      <a:pt x="27" y="52"/>
                      <a:pt x="25" y="49"/>
                    </a:cubicBezTo>
                    <a:cubicBezTo>
                      <a:pt x="23" y="45"/>
                      <a:pt x="23" y="39"/>
                      <a:pt x="27" y="36"/>
                    </a:cubicBezTo>
                    <a:cubicBezTo>
                      <a:pt x="32" y="32"/>
                      <a:pt x="37" y="31"/>
                      <a:pt x="41" y="31"/>
                    </a:cubicBezTo>
                    <a:cubicBezTo>
                      <a:pt x="44" y="31"/>
                      <a:pt x="48" y="31"/>
                      <a:pt x="51" y="32"/>
                    </a:cubicBezTo>
                    <a:cubicBezTo>
                      <a:pt x="54" y="33"/>
                      <a:pt x="58" y="36"/>
                      <a:pt x="61" y="39"/>
                    </a:cubicBezTo>
                    <a:cubicBezTo>
                      <a:pt x="61" y="39"/>
                      <a:pt x="61" y="39"/>
                      <a:pt x="62" y="40"/>
                    </a:cubicBezTo>
                    <a:cubicBezTo>
                      <a:pt x="62" y="40"/>
                      <a:pt x="62" y="40"/>
                      <a:pt x="62" y="40"/>
                    </a:cubicBezTo>
                    <a:cubicBezTo>
                      <a:pt x="62" y="41"/>
                      <a:pt x="62" y="41"/>
                      <a:pt x="62" y="41"/>
                    </a:cubicBezTo>
                    <a:cubicBezTo>
                      <a:pt x="64" y="43"/>
                      <a:pt x="66" y="44"/>
                      <a:pt x="68" y="44"/>
                    </a:cubicBezTo>
                    <a:cubicBezTo>
                      <a:pt x="72" y="44"/>
                      <a:pt x="76" y="41"/>
                      <a:pt x="78" y="38"/>
                    </a:cubicBezTo>
                    <a:cubicBezTo>
                      <a:pt x="80" y="35"/>
                      <a:pt x="80" y="32"/>
                      <a:pt x="78" y="29"/>
                    </a:cubicBezTo>
                    <a:cubicBezTo>
                      <a:pt x="74" y="22"/>
                      <a:pt x="64" y="17"/>
                      <a:pt x="56" y="14"/>
                    </a:cubicBezTo>
                    <a:cubicBezTo>
                      <a:pt x="54" y="14"/>
                      <a:pt x="51" y="13"/>
                      <a:pt x="49" y="13"/>
                    </a:cubicBezTo>
                    <a:cubicBezTo>
                      <a:pt x="49" y="3"/>
                      <a:pt x="49" y="3"/>
                      <a:pt x="49" y="3"/>
                    </a:cubicBezTo>
                    <a:cubicBezTo>
                      <a:pt x="49" y="1"/>
                      <a:pt x="47" y="0"/>
                      <a:pt x="46" y="0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35" y="0"/>
                      <a:pt x="33" y="1"/>
                      <a:pt x="33" y="3"/>
                    </a:cubicBezTo>
                    <a:cubicBezTo>
                      <a:pt x="33" y="13"/>
                      <a:pt x="33" y="13"/>
                      <a:pt x="33" y="13"/>
                    </a:cubicBezTo>
                    <a:cubicBezTo>
                      <a:pt x="25" y="15"/>
                      <a:pt x="17" y="18"/>
                      <a:pt x="12" y="24"/>
                    </a:cubicBezTo>
                    <a:cubicBezTo>
                      <a:pt x="3" y="32"/>
                      <a:pt x="0" y="45"/>
                      <a:pt x="5" y="56"/>
                    </a:cubicBezTo>
                    <a:cubicBezTo>
                      <a:pt x="8" y="62"/>
                      <a:pt x="12" y="66"/>
                      <a:pt x="17" y="68"/>
                    </a:cubicBezTo>
                    <a:cubicBezTo>
                      <a:pt x="20" y="70"/>
                      <a:pt x="38" y="79"/>
                      <a:pt x="47" y="83"/>
                    </a:cubicBezTo>
                    <a:cubicBezTo>
                      <a:pt x="51" y="85"/>
                      <a:pt x="51" y="85"/>
                      <a:pt x="51" y="85"/>
                    </a:cubicBezTo>
                    <a:cubicBezTo>
                      <a:pt x="55" y="87"/>
                      <a:pt x="58" y="89"/>
                      <a:pt x="59" y="92"/>
                    </a:cubicBezTo>
                    <a:cubicBezTo>
                      <a:pt x="61" y="96"/>
                      <a:pt x="60" y="102"/>
                      <a:pt x="57" y="10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6416" tIns="43208" rIns="86416" bIns="43208" numCol="1" anchor="t" anchorCtr="0" compatLnSpc="1"/>
              <a:lstStyle/>
              <a:p>
                <a:endParaRPr lang="zh-CN" altLang="en-US" sz="1795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443" name="组合 442"/>
            <p:cNvGrpSpPr/>
            <p:nvPr/>
          </p:nvGrpSpPr>
          <p:grpSpPr>
            <a:xfrm>
              <a:off x="8062201" y="4560896"/>
              <a:ext cx="300352" cy="258999"/>
              <a:chOff x="3548515" y="964154"/>
              <a:chExt cx="897787" cy="774179"/>
            </a:xfrm>
            <a:solidFill>
              <a:schemeClr val="accent2"/>
            </a:solidFill>
          </p:grpSpPr>
          <p:sp>
            <p:nvSpPr>
              <p:cNvPr id="444" name="Freeform 222"/>
              <p:cNvSpPr/>
              <p:nvPr/>
            </p:nvSpPr>
            <p:spPr bwMode="auto">
              <a:xfrm>
                <a:off x="3548515" y="964154"/>
                <a:ext cx="897787" cy="774179"/>
              </a:xfrm>
              <a:custGeom>
                <a:avLst/>
                <a:gdLst>
                  <a:gd name="T0" fmla="*/ 28 w 828"/>
                  <a:gd name="T1" fmla="*/ 686 h 714"/>
                  <a:gd name="T2" fmla="*/ 28 w 828"/>
                  <a:gd name="T3" fmla="*/ 605 h 714"/>
                  <a:gd name="T4" fmla="*/ 66 w 828"/>
                  <a:gd name="T5" fmla="*/ 605 h 714"/>
                  <a:gd name="T6" fmla="*/ 66 w 828"/>
                  <a:gd name="T7" fmla="*/ 577 h 714"/>
                  <a:gd name="T8" fmla="*/ 28 w 828"/>
                  <a:gd name="T9" fmla="*/ 577 h 714"/>
                  <a:gd name="T10" fmla="*/ 28 w 828"/>
                  <a:gd name="T11" fmla="*/ 435 h 714"/>
                  <a:gd name="T12" fmla="*/ 66 w 828"/>
                  <a:gd name="T13" fmla="*/ 435 h 714"/>
                  <a:gd name="T14" fmla="*/ 66 w 828"/>
                  <a:gd name="T15" fmla="*/ 407 h 714"/>
                  <a:gd name="T16" fmla="*/ 28 w 828"/>
                  <a:gd name="T17" fmla="*/ 407 h 714"/>
                  <a:gd name="T18" fmla="*/ 28 w 828"/>
                  <a:gd name="T19" fmla="*/ 265 h 714"/>
                  <a:gd name="T20" fmla="*/ 66 w 828"/>
                  <a:gd name="T21" fmla="*/ 265 h 714"/>
                  <a:gd name="T22" fmla="*/ 66 w 828"/>
                  <a:gd name="T23" fmla="*/ 236 h 714"/>
                  <a:gd name="T24" fmla="*/ 28 w 828"/>
                  <a:gd name="T25" fmla="*/ 236 h 714"/>
                  <a:gd name="T26" fmla="*/ 28 w 828"/>
                  <a:gd name="T27" fmla="*/ 94 h 714"/>
                  <a:gd name="T28" fmla="*/ 66 w 828"/>
                  <a:gd name="T29" fmla="*/ 94 h 714"/>
                  <a:gd name="T30" fmla="*/ 66 w 828"/>
                  <a:gd name="T31" fmla="*/ 66 h 714"/>
                  <a:gd name="T32" fmla="*/ 28 w 828"/>
                  <a:gd name="T33" fmla="*/ 66 h 714"/>
                  <a:gd name="T34" fmla="*/ 28 w 828"/>
                  <a:gd name="T35" fmla="*/ 0 h 714"/>
                  <a:gd name="T36" fmla="*/ 0 w 828"/>
                  <a:gd name="T37" fmla="*/ 0 h 714"/>
                  <a:gd name="T38" fmla="*/ 0 w 828"/>
                  <a:gd name="T39" fmla="*/ 714 h 714"/>
                  <a:gd name="T40" fmla="*/ 828 w 828"/>
                  <a:gd name="T41" fmla="*/ 714 h 714"/>
                  <a:gd name="T42" fmla="*/ 828 w 828"/>
                  <a:gd name="T43" fmla="*/ 686 h 714"/>
                  <a:gd name="T44" fmla="*/ 28 w 828"/>
                  <a:gd name="T45" fmla="*/ 686 h 7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28" h="714">
                    <a:moveTo>
                      <a:pt x="28" y="686"/>
                    </a:moveTo>
                    <a:lnTo>
                      <a:pt x="28" y="605"/>
                    </a:lnTo>
                    <a:lnTo>
                      <a:pt x="66" y="605"/>
                    </a:lnTo>
                    <a:lnTo>
                      <a:pt x="66" y="577"/>
                    </a:lnTo>
                    <a:lnTo>
                      <a:pt x="28" y="577"/>
                    </a:lnTo>
                    <a:lnTo>
                      <a:pt x="28" y="435"/>
                    </a:lnTo>
                    <a:lnTo>
                      <a:pt x="66" y="435"/>
                    </a:lnTo>
                    <a:lnTo>
                      <a:pt x="66" y="407"/>
                    </a:lnTo>
                    <a:lnTo>
                      <a:pt x="28" y="407"/>
                    </a:lnTo>
                    <a:lnTo>
                      <a:pt x="28" y="265"/>
                    </a:lnTo>
                    <a:lnTo>
                      <a:pt x="66" y="265"/>
                    </a:lnTo>
                    <a:lnTo>
                      <a:pt x="66" y="236"/>
                    </a:lnTo>
                    <a:lnTo>
                      <a:pt x="28" y="236"/>
                    </a:lnTo>
                    <a:lnTo>
                      <a:pt x="28" y="94"/>
                    </a:lnTo>
                    <a:lnTo>
                      <a:pt x="66" y="94"/>
                    </a:lnTo>
                    <a:lnTo>
                      <a:pt x="66" y="66"/>
                    </a:lnTo>
                    <a:lnTo>
                      <a:pt x="28" y="66"/>
                    </a:lnTo>
                    <a:lnTo>
                      <a:pt x="28" y="0"/>
                    </a:lnTo>
                    <a:lnTo>
                      <a:pt x="0" y="0"/>
                    </a:lnTo>
                    <a:lnTo>
                      <a:pt x="0" y="714"/>
                    </a:lnTo>
                    <a:lnTo>
                      <a:pt x="828" y="714"/>
                    </a:lnTo>
                    <a:lnTo>
                      <a:pt x="828" y="686"/>
                    </a:lnTo>
                    <a:lnTo>
                      <a:pt x="28" y="68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6416" tIns="43208" rIns="86416" bIns="43208" numCol="1" anchor="t" anchorCtr="0" compatLnSpc="1"/>
              <a:lstStyle/>
              <a:p>
                <a:endParaRPr lang="zh-CN" altLang="en-US" sz="1795">
                  <a:solidFill>
                    <a:srgbClr val="000000"/>
                  </a:solidFill>
                </a:endParaRPr>
              </a:p>
            </p:txBody>
          </p:sp>
          <p:sp>
            <p:nvSpPr>
              <p:cNvPr id="445" name="Freeform 223"/>
              <p:cNvSpPr/>
              <p:nvPr/>
            </p:nvSpPr>
            <p:spPr bwMode="auto">
              <a:xfrm>
                <a:off x="3681882" y="1381603"/>
                <a:ext cx="125777" cy="303599"/>
              </a:xfrm>
              <a:custGeom>
                <a:avLst/>
                <a:gdLst>
                  <a:gd name="T0" fmla="*/ 6 w 49"/>
                  <a:gd name="T1" fmla="*/ 118 h 118"/>
                  <a:gd name="T2" fmla="*/ 43 w 49"/>
                  <a:gd name="T3" fmla="*/ 118 h 118"/>
                  <a:gd name="T4" fmla="*/ 49 w 49"/>
                  <a:gd name="T5" fmla="*/ 112 h 118"/>
                  <a:gd name="T6" fmla="*/ 49 w 49"/>
                  <a:gd name="T7" fmla="*/ 6 h 118"/>
                  <a:gd name="T8" fmla="*/ 43 w 49"/>
                  <a:gd name="T9" fmla="*/ 0 h 118"/>
                  <a:gd name="T10" fmla="*/ 6 w 49"/>
                  <a:gd name="T11" fmla="*/ 0 h 118"/>
                  <a:gd name="T12" fmla="*/ 0 w 49"/>
                  <a:gd name="T13" fmla="*/ 6 h 118"/>
                  <a:gd name="T14" fmla="*/ 0 w 49"/>
                  <a:gd name="T15" fmla="*/ 112 h 118"/>
                  <a:gd name="T16" fmla="*/ 6 w 49"/>
                  <a:gd name="T17" fmla="*/ 118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9" h="118">
                    <a:moveTo>
                      <a:pt x="6" y="118"/>
                    </a:moveTo>
                    <a:cubicBezTo>
                      <a:pt x="43" y="118"/>
                      <a:pt x="43" y="118"/>
                      <a:pt x="43" y="118"/>
                    </a:cubicBezTo>
                    <a:cubicBezTo>
                      <a:pt x="46" y="118"/>
                      <a:pt x="49" y="115"/>
                      <a:pt x="49" y="112"/>
                    </a:cubicBezTo>
                    <a:cubicBezTo>
                      <a:pt x="49" y="6"/>
                      <a:pt x="49" y="6"/>
                      <a:pt x="49" y="6"/>
                    </a:cubicBezTo>
                    <a:cubicBezTo>
                      <a:pt x="49" y="3"/>
                      <a:pt x="46" y="0"/>
                      <a:pt x="43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0" y="3"/>
                      <a:pt x="0" y="6"/>
                    </a:cubicBezTo>
                    <a:cubicBezTo>
                      <a:pt x="0" y="112"/>
                      <a:pt x="0" y="112"/>
                      <a:pt x="0" y="112"/>
                    </a:cubicBezTo>
                    <a:cubicBezTo>
                      <a:pt x="0" y="115"/>
                      <a:pt x="3" y="118"/>
                      <a:pt x="6" y="1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6416" tIns="43208" rIns="86416" bIns="43208" numCol="1" anchor="t" anchorCtr="0" compatLnSpc="1"/>
              <a:lstStyle/>
              <a:p>
                <a:endParaRPr lang="zh-CN" altLang="en-US" sz="1795">
                  <a:solidFill>
                    <a:srgbClr val="000000"/>
                  </a:solidFill>
                </a:endParaRPr>
              </a:p>
            </p:txBody>
          </p:sp>
          <p:sp>
            <p:nvSpPr>
              <p:cNvPr id="446" name="Freeform 224"/>
              <p:cNvSpPr/>
              <p:nvPr/>
            </p:nvSpPr>
            <p:spPr bwMode="auto">
              <a:xfrm>
                <a:off x="3879222" y="1274259"/>
                <a:ext cx="123608" cy="410944"/>
              </a:xfrm>
              <a:custGeom>
                <a:avLst/>
                <a:gdLst>
                  <a:gd name="T0" fmla="*/ 5 w 48"/>
                  <a:gd name="T1" fmla="*/ 160 h 160"/>
                  <a:gd name="T2" fmla="*/ 43 w 48"/>
                  <a:gd name="T3" fmla="*/ 160 h 160"/>
                  <a:gd name="T4" fmla="*/ 48 w 48"/>
                  <a:gd name="T5" fmla="*/ 154 h 160"/>
                  <a:gd name="T6" fmla="*/ 48 w 48"/>
                  <a:gd name="T7" fmla="*/ 6 h 160"/>
                  <a:gd name="T8" fmla="*/ 43 w 48"/>
                  <a:gd name="T9" fmla="*/ 0 h 160"/>
                  <a:gd name="T10" fmla="*/ 5 w 48"/>
                  <a:gd name="T11" fmla="*/ 0 h 160"/>
                  <a:gd name="T12" fmla="*/ 0 w 48"/>
                  <a:gd name="T13" fmla="*/ 6 h 160"/>
                  <a:gd name="T14" fmla="*/ 0 w 48"/>
                  <a:gd name="T15" fmla="*/ 154 h 160"/>
                  <a:gd name="T16" fmla="*/ 5 w 48"/>
                  <a:gd name="T17" fmla="*/ 160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8" h="160">
                    <a:moveTo>
                      <a:pt x="5" y="160"/>
                    </a:moveTo>
                    <a:cubicBezTo>
                      <a:pt x="43" y="160"/>
                      <a:pt x="43" y="160"/>
                      <a:pt x="43" y="160"/>
                    </a:cubicBezTo>
                    <a:cubicBezTo>
                      <a:pt x="46" y="160"/>
                      <a:pt x="48" y="157"/>
                      <a:pt x="48" y="154"/>
                    </a:cubicBezTo>
                    <a:cubicBezTo>
                      <a:pt x="48" y="6"/>
                      <a:pt x="48" y="6"/>
                      <a:pt x="48" y="6"/>
                    </a:cubicBezTo>
                    <a:cubicBezTo>
                      <a:pt x="48" y="2"/>
                      <a:pt x="46" y="0"/>
                      <a:pt x="43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2" y="0"/>
                      <a:pt x="0" y="2"/>
                      <a:pt x="0" y="6"/>
                    </a:cubicBezTo>
                    <a:cubicBezTo>
                      <a:pt x="0" y="154"/>
                      <a:pt x="0" y="154"/>
                      <a:pt x="0" y="154"/>
                    </a:cubicBezTo>
                    <a:cubicBezTo>
                      <a:pt x="0" y="157"/>
                      <a:pt x="2" y="160"/>
                      <a:pt x="5" y="1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6416" tIns="43208" rIns="86416" bIns="43208" numCol="1" anchor="t" anchorCtr="0" compatLnSpc="1"/>
              <a:lstStyle/>
              <a:p>
                <a:endParaRPr lang="zh-CN" altLang="en-US" sz="1795">
                  <a:solidFill>
                    <a:srgbClr val="000000"/>
                  </a:solidFill>
                </a:endParaRPr>
              </a:p>
            </p:txBody>
          </p:sp>
          <p:sp>
            <p:nvSpPr>
              <p:cNvPr id="447" name="Freeform 225"/>
              <p:cNvSpPr/>
              <p:nvPr/>
            </p:nvSpPr>
            <p:spPr bwMode="auto">
              <a:xfrm>
                <a:off x="4074393" y="1166915"/>
                <a:ext cx="125777" cy="518288"/>
              </a:xfrm>
              <a:custGeom>
                <a:avLst/>
                <a:gdLst>
                  <a:gd name="T0" fmla="*/ 6 w 49"/>
                  <a:gd name="T1" fmla="*/ 202 h 202"/>
                  <a:gd name="T2" fmla="*/ 43 w 49"/>
                  <a:gd name="T3" fmla="*/ 202 h 202"/>
                  <a:gd name="T4" fmla="*/ 49 w 49"/>
                  <a:gd name="T5" fmla="*/ 196 h 202"/>
                  <a:gd name="T6" fmla="*/ 49 w 49"/>
                  <a:gd name="T7" fmla="*/ 5 h 202"/>
                  <a:gd name="T8" fmla="*/ 43 w 49"/>
                  <a:gd name="T9" fmla="*/ 0 h 202"/>
                  <a:gd name="T10" fmla="*/ 6 w 49"/>
                  <a:gd name="T11" fmla="*/ 0 h 202"/>
                  <a:gd name="T12" fmla="*/ 0 w 49"/>
                  <a:gd name="T13" fmla="*/ 5 h 202"/>
                  <a:gd name="T14" fmla="*/ 0 w 49"/>
                  <a:gd name="T15" fmla="*/ 196 h 202"/>
                  <a:gd name="T16" fmla="*/ 6 w 49"/>
                  <a:gd name="T17" fmla="*/ 202 h 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9" h="202">
                    <a:moveTo>
                      <a:pt x="6" y="202"/>
                    </a:moveTo>
                    <a:cubicBezTo>
                      <a:pt x="43" y="202"/>
                      <a:pt x="43" y="202"/>
                      <a:pt x="43" y="202"/>
                    </a:cubicBezTo>
                    <a:cubicBezTo>
                      <a:pt x="46" y="202"/>
                      <a:pt x="49" y="199"/>
                      <a:pt x="49" y="196"/>
                    </a:cubicBezTo>
                    <a:cubicBezTo>
                      <a:pt x="49" y="5"/>
                      <a:pt x="49" y="5"/>
                      <a:pt x="49" y="5"/>
                    </a:cubicBezTo>
                    <a:cubicBezTo>
                      <a:pt x="49" y="2"/>
                      <a:pt x="46" y="0"/>
                      <a:pt x="43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0" y="2"/>
                      <a:pt x="0" y="5"/>
                    </a:cubicBezTo>
                    <a:cubicBezTo>
                      <a:pt x="0" y="196"/>
                      <a:pt x="0" y="196"/>
                      <a:pt x="0" y="196"/>
                    </a:cubicBezTo>
                    <a:cubicBezTo>
                      <a:pt x="0" y="199"/>
                      <a:pt x="3" y="202"/>
                      <a:pt x="6" y="20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6416" tIns="43208" rIns="86416" bIns="43208" numCol="1" anchor="t" anchorCtr="0" compatLnSpc="1"/>
              <a:lstStyle/>
              <a:p>
                <a:endParaRPr lang="zh-CN" altLang="en-US" sz="1795">
                  <a:solidFill>
                    <a:srgbClr val="000000"/>
                  </a:solidFill>
                </a:endParaRPr>
              </a:p>
            </p:txBody>
          </p:sp>
          <p:sp>
            <p:nvSpPr>
              <p:cNvPr id="448" name="Freeform 226"/>
              <p:cNvSpPr/>
              <p:nvPr/>
            </p:nvSpPr>
            <p:spPr bwMode="auto">
              <a:xfrm>
                <a:off x="4271732" y="1058486"/>
                <a:ext cx="125777" cy="626716"/>
              </a:xfrm>
              <a:custGeom>
                <a:avLst/>
                <a:gdLst>
                  <a:gd name="T0" fmla="*/ 6 w 49"/>
                  <a:gd name="T1" fmla="*/ 244 h 244"/>
                  <a:gd name="T2" fmla="*/ 43 w 49"/>
                  <a:gd name="T3" fmla="*/ 244 h 244"/>
                  <a:gd name="T4" fmla="*/ 49 w 49"/>
                  <a:gd name="T5" fmla="*/ 238 h 244"/>
                  <a:gd name="T6" fmla="*/ 49 w 49"/>
                  <a:gd name="T7" fmla="*/ 5 h 244"/>
                  <a:gd name="T8" fmla="*/ 43 w 49"/>
                  <a:gd name="T9" fmla="*/ 0 h 244"/>
                  <a:gd name="T10" fmla="*/ 6 w 49"/>
                  <a:gd name="T11" fmla="*/ 0 h 244"/>
                  <a:gd name="T12" fmla="*/ 0 w 49"/>
                  <a:gd name="T13" fmla="*/ 5 h 244"/>
                  <a:gd name="T14" fmla="*/ 0 w 49"/>
                  <a:gd name="T15" fmla="*/ 238 h 244"/>
                  <a:gd name="T16" fmla="*/ 6 w 49"/>
                  <a:gd name="T17" fmla="*/ 244 h 2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9" h="244">
                    <a:moveTo>
                      <a:pt x="6" y="244"/>
                    </a:moveTo>
                    <a:cubicBezTo>
                      <a:pt x="43" y="244"/>
                      <a:pt x="43" y="244"/>
                      <a:pt x="43" y="244"/>
                    </a:cubicBezTo>
                    <a:cubicBezTo>
                      <a:pt x="46" y="244"/>
                      <a:pt x="49" y="241"/>
                      <a:pt x="49" y="238"/>
                    </a:cubicBezTo>
                    <a:cubicBezTo>
                      <a:pt x="49" y="5"/>
                      <a:pt x="49" y="5"/>
                      <a:pt x="49" y="5"/>
                    </a:cubicBezTo>
                    <a:cubicBezTo>
                      <a:pt x="49" y="2"/>
                      <a:pt x="46" y="0"/>
                      <a:pt x="43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0" y="2"/>
                      <a:pt x="0" y="5"/>
                    </a:cubicBezTo>
                    <a:cubicBezTo>
                      <a:pt x="0" y="238"/>
                      <a:pt x="0" y="238"/>
                      <a:pt x="0" y="238"/>
                    </a:cubicBezTo>
                    <a:cubicBezTo>
                      <a:pt x="0" y="241"/>
                      <a:pt x="3" y="244"/>
                      <a:pt x="6" y="2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6416" tIns="43208" rIns="86416" bIns="43208" numCol="1" anchor="t" anchorCtr="0" compatLnSpc="1"/>
              <a:lstStyle/>
              <a:p>
                <a:endParaRPr lang="zh-CN" altLang="en-US" sz="1795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449" name="组合 448"/>
            <p:cNvGrpSpPr/>
            <p:nvPr/>
          </p:nvGrpSpPr>
          <p:grpSpPr>
            <a:xfrm>
              <a:off x="10240844" y="3302449"/>
              <a:ext cx="300352" cy="257548"/>
              <a:chOff x="3546346" y="2339026"/>
              <a:chExt cx="897787" cy="769842"/>
            </a:xfrm>
            <a:solidFill>
              <a:schemeClr val="accent3"/>
            </a:solidFill>
          </p:grpSpPr>
          <p:sp>
            <p:nvSpPr>
              <p:cNvPr id="450" name="Rectangle 227"/>
              <p:cNvSpPr>
                <a:spLocks noChangeArrowheads="1"/>
              </p:cNvSpPr>
              <p:nvPr/>
            </p:nvSpPr>
            <p:spPr bwMode="auto">
              <a:xfrm>
                <a:off x="3561526" y="3077423"/>
                <a:ext cx="882607" cy="3144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6416" tIns="43208" rIns="86416" bIns="43208" numCol="1" anchor="t" anchorCtr="0" compatLnSpc="1"/>
              <a:lstStyle/>
              <a:p>
                <a:endParaRPr lang="zh-CN" altLang="en-US" sz="1795">
                  <a:solidFill>
                    <a:srgbClr val="000000"/>
                  </a:solidFill>
                </a:endParaRPr>
              </a:p>
            </p:txBody>
          </p:sp>
          <p:sp>
            <p:nvSpPr>
              <p:cNvPr id="451" name="Freeform 228"/>
              <p:cNvSpPr/>
              <p:nvPr/>
            </p:nvSpPr>
            <p:spPr bwMode="auto">
              <a:xfrm>
                <a:off x="3617909" y="2844302"/>
                <a:ext cx="125777" cy="210351"/>
              </a:xfrm>
              <a:custGeom>
                <a:avLst/>
                <a:gdLst>
                  <a:gd name="T0" fmla="*/ 6 w 49"/>
                  <a:gd name="T1" fmla="*/ 82 h 82"/>
                  <a:gd name="T2" fmla="*/ 43 w 49"/>
                  <a:gd name="T3" fmla="*/ 82 h 82"/>
                  <a:gd name="T4" fmla="*/ 49 w 49"/>
                  <a:gd name="T5" fmla="*/ 76 h 82"/>
                  <a:gd name="T6" fmla="*/ 49 w 49"/>
                  <a:gd name="T7" fmla="*/ 0 h 82"/>
                  <a:gd name="T8" fmla="*/ 0 w 49"/>
                  <a:gd name="T9" fmla="*/ 49 h 82"/>
                  <a:gd name="T10" fmla="*/ 0 w 49"/>
                  <a:gd name="T11" fmla="*/ 76 h 82"/>
                  <a:gd name="T12" fmla="*/ 6 w 49"/>
                  <a:gd name="T13" fmla="*/ 82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9" h="82">
                    <a:moveTo>
                      <a:pt x="6" y="82"/>
                    </a:moveTo>
                    <a:cubicBezTo>
                      <a:pt x="43" y="82"/>
                      <a:pt x="43" y="82"/>
                      <a:pt x="43" y="82"/>
                    </a:cubicBezTo>
                    <a:cubicBezTo>
                      <a:pt x="46" y="82"/>
                      <a:pt x="49" y="79"/>
                      <a:pt x="49" y="76"/>
                    </a:cubicBezTo>
                    <a:cubicBezTo>
                      <a:pt x="49" y="0"/>
                      <a:pt x="49" y="0"/>
                      <a:pt x="49" y="0"/>
                    </a:cubicBezTo>
                    <a:cubicBezTo>
                      <a:pt x="0" y="49"/>
                      <a:pt x="0" y="49"/>
                      <a:pt x="0" y="49"/>
                    </a:cubicBezTo>
                    <a:cubicBezTo>
                      <a:pt x="0" y="76"/>
                      <a:pt x="0" y="76"/>
                      <a:pt x="0" y="76"/>
                    </a:cubicBezTo>
                    <a:cubicBezTo>
                      <a:pt x="0" y="79"/>
                      <a:pt x="3" y="82"/>
                      <a:pt x="6" y="8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6416" tIns="43208" rIns="86416" bIns="43208" numCol="1" anchor="t" anchorCtr="0" compatLnSpc="1"/>
              <a:lstStyle/>
              <a:p>
                <a:endParaRPr lang="zh-CN" altLang="en-US" sz="1795">
                  <a:solidFill>
                    <a:srgbClr val="000000"/>
                  </a:solidFill>
                </a:endParaRPr>
              </a:p>
            </p:txBody>
          </p:sp>
          <p:sp>
            <p:nvSpPr>
              <p:cNvPr id="452" name="Freeform 229"/>
              <p:cNvSpPr/>
              <p:nvPr/>
            </p:nvSpPr>
            <p:spPr bwMode="auto">
              <a:xfrm>
                <a:off x="3779467" y="2682744"/>
                <a:ext cx="122524" cy="371910"/>
              </a:xfrm>
              <a:custGeom>
                <a:avLst/>
                <a:gdLst>
                  <a:gd name="T0" fmla="*/ 5 w 48"/>
                  <a:gd name="T1" fmla="*/ 145 h 145"/>
                  <a:gd name="T2" fmla="*/ 43 w 48"/>
                  <a:gd name="T3" fmla="*/ 145 h 145"/>
                  <a:gd name="T4" fmla="*/ 48 w 48"/>
                  <a:gd name="T5" fmla="*/ 139 h 145"/>
                  <a:gd name="T6" fmla="*/ 48 w 48"/>
                  <a:gd name="T7" fmla="*/ 0 h 145"/>
                  <a:gd name="T8" fmla="*/ 0 w 48"/>
                  <a:gd name="T9" fmla="*/ 49 h 145"/>
                  <a:gd name="T10" fmla="*/ 0 w 48"/>
                  <a:gd name="T11" fmla="*/ 139 h 145"/>
                  <a:gd name="T12" fmla="*/ 5 w 48"/>
                  <a:gd name="T13" fmla="*/ 145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8" h="145">
                    <a:moveTo>
                      <a:pt x="5" y="145"/>
                    </a:moveTo>
                    <a:cubicBezTo>
                      <a:pt x="43" y="145"/>
                      <a:pt x="43" y="145"/>
                      <a:pt x="43" y="145"/>
                    </a:cubicBezTo>
                    <a:cubicBezTo>
                      <a:pt x="46" y="145"/>
                      <a:pt x="48" y="142"/>
                      <a:pt x="48" y="139"/>
                    </a:cubicBezTo>
                    <a:cubicBezTo>
                      <a:pt x="48" y="0"/>
                      <a:pt x="48" y="0"/>
                      <a:pt x="48" y="0"/>
                    </a:cubicBezTo>
                    <a:cubicBezTo>
                      <a:pt x="0" y="49"/>
                      <a:pt x="0" y="49"/>
                      <a:pt x="0" y="49"/>
                    </a:cubicBezTo>
                    <a:cubicBezTo>
                      <a:pt x="0" y="139"/>
                      <a:pt x="0" y="139"/>
                      <a:pt x="0" y="139"/>
                    </a:cubicBezTo>
                    <a:cubicBezTo>
                      <a:pt x="0" y="142"/>
                      <a:pt x="2" y="145"/>
                      <a:pt x="5" y="1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6416" tIns="43208" rIns="86416" bIns="43208" numCol="1" anchor="t" anchorCtr="0" compatLnSpc="1"/>
              <a:lstStyle/>
              <a:p>
                <a:endParaRPr lang="zh-CN" altLang="en-US" sz="1795">
                  <a:solidFill>
                    <a:srgbClr val="000000"/>
                  </a:solidFill>
                </a:endParaRPr>
              </a:p>
            </p:txBody>
          </p:sp>
          <p:sp>
            <p:nvSpPr>
              <p:cNvPr id="453" name="Freeform 230"/>
              <p:cNvSpPr/>
              <p:nvPr/>
            </p:nvSpPr>
            <p:spPr bwMode="auto">
              <a:xfrm>
                <a:off x="3938857" y="2713104"/>
                <a:ext cx="124693" cy="341550"/>
              </a:xfrm>
              <a:custGeom>
                <a:avLst/>
                <a:gdLst>
                  <a:gd name="T0" fmla="*/ 22 w 49"/>
                  <a:gd name="T1" fmla="*/ 22 h 133"/>
                  <a:gd name="T2" fmla="*/ 0 w 49"/>
                  <a:gd name="T3" fmla="*/ 0 h 133"/>
                  <a:gd name="T4" fmla="*/ 0 w 49"/>
                  <a:gd name="T5" fmla="*/ 127 h 133"/>
                  <a:gd name="T6" fmla="*/ 6 w 49"/>
                  <a:gd name="T7" fmla="*/ 133 h 133"/>
                  <a:gd name="T8" fmla="*/ 43 w 49"/>
                  <a:gd name="T9" fmla="*/ 133 h 133"/>
                  <a:gd name="T10" fmla="*/ 49 w 49"/>
                  <a:gd name="T11" fmla="*/ 127 h 133"/>
                  <a:gd name="T12" fmla="*/ 49 w 49"/>
                  <a:gd name="T13" fmla="*/ 26 h 133"/>
                  <a:gd name="T14" fmla="*/ 38 w 49"/>
                  <a:gd name="T15" fmla="*/ 29 h 133"/>
                  <a:gd name="T16" fmla="*/ 22 w 49"/>
                  <a:gd name="T17" fmla="*/ 22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9" h="133">
                    <a:moveTo>
                      <a:pt x="22" y="22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27"/>
                      <a:pt x="0" y="127"/>
                      <a:pt x="0" y="127"/>
                    </a:cubicBezTo>
                    <a:cubicBezTo>
                      <a:pt x="0" y="130"/>
                      <a:pt x="3" y="133"/>
                      <a:pt x="6" y="133"/>
                    </a:cubicBezTo>
                    <a:cubicBezTo>
                      <a:pt x="43" y="133"/>
                      <a:pt x="43" y="133"/>
                      <a:pt x="43" y="133"/>
                    </a:cubicBezTo>
                    <a:cubicBezTo>
                      <a:pt x="46" y="133"/>
                      <a:pt x="49" y="130"/>
                      <a:pt x="49" y="127"/>
                    </a:cubicBezTo>
                    <a:cubicBezTo>
                      <a:pt x="49" y="26"/>
                      <a:pt x="49" y="26"/>
                      <a:pt x="49" y="26"/>
                    </a:cubicBezTo>
                    <a:cubicBezTo>
                      <a:pt x="46" y="28"/>
                      <a:pt x="42" y="29"/>
                      <a:pt x="38" y="29"/>
                    </a:cubicBezTo>
                    <a:cubicBezTo>
                      <a:pt x="32" y="29"/>
                      <a:pt x="27" y="26"/>
                      <a:pt x="22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6416" tIns="43208" rIns="86416" bIns="43208" numCol="1" anchor="t" anchorCtr="0" compatLnSpc="1"/>
              <a:lstStyle/>
              <a:p>
                <a:endParaRPr lang="zh-CN" altLang="en-US" sz="1795">
                  <a:solidFill>
                    <a:srgbClr val="000000"/>
                  </a:solidFill>
                </a:endParaRPr>
              </a:p>
            </p:txBody>
          </p:sp>
          <p:sp>
            <p:nvSpPr>
              <p:cNvPr id="454" name="Freeform 231"/>
              <p:cNvSpPr/>
              <p:nvPr/>
            </p:nvSpPr>
            <p:spPr bwMode="auto">
              <a:xfrm>
                <a:off x="4100415" y="2624193"/>
                <a:ext cx="122524" cy="430461"/>
              </a:xfrm>
              <a:custGeom>
                <a:avLst/>
                <a:gdLst>
                  <a:gd name="T0" fmla="*/ 5 w 48"/>
                  <a:gd name="T1" fmla="*/ 168 h 168"/>
                  <a:gd name="T2" fmla="*/ 43 w 48"/>
                  <a:gd name="T3" fmla="*/ 168 h 168"/>
                  <a:gd name="T4" fmla="*/ 48 w 48"/>
                  <a:gd name="T5" fmla="*/ 162 h 168"/>
                  <a:gd name="T6" fmla="*/ 48 w 48"/>
                  <a:gd name="T7" fmla="*/ 0 h 168"/>
                  <a:gd name="T8" fmla="*/ 0 w 48"/>
                  <a:gd name="T9" fmla="*/ 48 h 168"/>
                  <a:gd name="T10" fmla="*/ 0 w 48"/>
                  <a:gd name="T11" fmla="*/ 162 h 168"/>
                  <a:gd name="T12" fmla="*/ 5 w 48"/>
                  <a:gd name="T13" fmla="*/ 168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8" h="168">
                    <a:moveTo>
                      <a:pt x="5" y="168"/>
                    </a:moveTo>
                    <a:cubicBezTo>
                      <a:pt x="43" y="168"/>
                      <a:pt x="43" y="168"/>
                      <a:pt x="43" y="168"/>
                    </a:cubicBezTo>
                    <a:cubicBezTo>
                      <a:pt x="46" y="168"/>
                      <a:pt x="48" y="165"/>
                      <a:pt x="48" y="162"/>
                    </a:cubicBezTo>
                    <a:cubicBezTo>
                      <a:pt x="48" y="0"/>
                      <a:pt x="48" y="0"/>
                      <a:pt x="48" y="0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0" y="162"/>
                      <a:pt x="0" y="162"/>
                      <a:pt x="0" y="162"/>
                    </a:cubicBezTo>
                    <a:cubicBezTo>
                      <a:pt x="0" y="165"/>
                      <a:pt x="2" y="168"/>
                      <a:pt x="5" y="1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6416" tIns="43208" rIns="86416" bIns="43208" numCol="1" anchor="t" anchorCtr="0" compatLnSpc="1"/>
              <a:lstStyle/>
              <a:p>
                <a:endParaRPr lang="zh-CN" altLang="en-US" sz="1795">
                  <a:solidFill>
                    <a:srgbClr val="000000"/>
                  </a:solidFill>
                </a:endParaRPr>
              </a:p>
            </p:txBody>
          </p:sp>
          <p:sp>
            <p:nvSpPr>
              <p:cNvPr id="455" name="Freeform 232"/>
              <p:cNvSpPr/>
              <p:nvPr/>
            </p:nvSpPr>
            <p:spPr bwMode="auto">
              <a:xfrm>
                <a:off x="4258721" y="2513596"/>
                <a:ext cx="125777" cy="541058"/>
              </a:xfrm>
              <a:custGeom>
                <a:avLst/>
                <a:gdLst>
                  <a:gd name="T0" fmla="*/ 29 w 49"/>
                  <a:gd name="T1" fmla="*/ 0 h 211"/>
                  <a:gd name="T2" fmla="*/ 0 w 49"/>
                  <a:gd name="T3" fmla="*/ 29 h 211"/>
                  <a:gd name="T4" fmla="*/ 0 w 49"/>
                  <a:gd name="T5" fmla="*/ 205 h 211"/>
                  <a:gd name="T6" fmla="*/ 6 w 49"/>
                  <a:gd name="T7" fmla="*/ 211 h 211"/>
                  <a:gd name="T8" fmla="*/ 43 w 49"/>
                  <a:gd name="T9" fmla="*/ 211 h 211"/>
                  <a:gd name="T10" fmla="*/ 49 w 49"/>
                  <a:gd name="T11" fmla="*/ 205 h 211"/>
                  <a:gd name="T12" fmla="*/ 49 w 49"/>
                  <a:gd name="T13" fmla="*/ 22 h 211"/>
                  <a:gd name="T14" fmla="*/ 29 w 49"/>
                  <a:gd name="T15" fmla="*/ 0 h 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9" h="211">
                    <a:moveTo>
                      <a:pt x="29" y="0"/>
                    </a:moveTo>
                    <a:cubicBezTo>
                      <a:pt x="0" y="29"/>
                      <a:pt x="0" y="29"/>
                      <a:pt x="0" y="29"/>
                    </a:cubicBezTo>
                    <a:cubicBezTo>
                      <a:pt x="0" y="205"/>
                      <a:pt x="0" y="205"/>
                      <a:pt x="0" y="205"/>
                    </a:cubicBezTo>
                    <a:cubicBezTo>
                      <a:pt x="0" y="208"/>
                      <a:pt x="3" y="211"/>
                      <a:pt x="6" y="211"/>
                    </a:cubicBezTo>
                    <a:cubicBezTo>
                      <a:pt x="43" y="211"/>
                      <a:pt x="43" y="211"/>
                      <a:pt x="43" y="211"/>
                    </a:cubicBezTo>
                    <a:cubicBezTo>
                      <a:pt x="46" y="211"/>
                      <a:pt x="49" y="208"/>
                      <a:pt x="49" y="205"/>
                    </a:cubicBezTo>
                    <a:cubicBezTo>
                      <a:pt x="49" y="22"/>
                      <a:pt x="49" y="22"/>
                      <a:pt x="49" y="22"/>
                    </a:cubicBezTo>
                    <a:cubicBezTo>
                      <a:pt x="38" y="21"/>
                      <a:pt x="29" y="12"/>
                      <a:pt x="2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6416" tIns="43208" rIns="86416" bIns="43208" numCol="1" anchor="t" anchorCtr="0" compatLnSpc="1"/>
              <a:lstStyle/>
              <a:p>
                <a:endParaRPr lang="zh-CN" altLang="en-US" sz="1795">
                  <a:solidFill>
                    <a:srgbClr val="000000"/>
                  </a:solidFill>
                </a:endParaRPr>
              </a:p>
            </p:txBody>
          </p:sp>
          <p:sp>
            <p:nvSpPr>
              <p:cNvPr id="456" name="Freeform 233"/>
              <p:cNvSpPr/>
              <p:nvPr/>
            </p:nvSpPr>
            <p:spPr bwMode="auto">
              <a:xfrm>
                <a:off x="3546346" y="2339026"/>
                <a:ext cx="871764" cy="610452"/>
              </a:xfrm>
              <a:custGeom>
                <a:avLst/>
                <a:gdLst>
                  <a:gd name="T0" fmla="*/ 20 w 340"/>
                  <a:gd name="T1" fmla="*/ 234 h 238"/>
                  <a:gd name="T2" fmla="*/ 140 w 340"/>
                  <a:gd name="T3" fmla="*/ 113 h 238"/>
                  <a:gd name="T4" fmla="*/ 183 w 340"/>
                  <a:gd name="T5" fmla="*/ 156 h 238"/>
                  <a:gd name="T6" fmla="*/ 199 w 340"/>
                  <a:gd name="T7" fmla="*/ 156 h 238"/>
                  <a:gd name="T8" fmla="*/ 318 w 340"/>
                  <a:gd name="T9" fmla="*/ 37 h 238"/>
                  <a:gd name="T10" fmla="*/ 318 w 340"/>
                  <a:gd name="T11" fmla="*/ 64 h 238"/>
                  <a:gd name="T12" fmla="*/ 329 w 340"/>
                  <a:gd name="T13" fmla="*/ 75 h 238"/>
                  <a:gd name="T14" fmla="*/ 340 w 340"/>
                  <a:gd name="T15" fmla="*/ 64 h 238"/>
                  <a:gd name="T16" fmla="*/ 340 w 340"/>
                  <a:gd name="T17" fmla="*/ 11 h 238"/>
                  <a:gd name="T18" fmla="*/ 337 w 340"/>
                  <a:gd name="T19" fmla="*/ 3 h 238"/>
                  <a:gd name="T20" fmla="*/ 329 w 340"/>
                  <a:gd name="T21" fmla="*/ 0 h 238"/>
                  <a:gd name="T22" fmla="*/ 276 w 340"/>
                  <a:gd name="T23" fmla="*/ 0 h 238"/>
                  <a:gd name="T24" fmla="*/ 265 w 340"/>
                  <a:gd name="T25" fmla="*/ 11 h 238"/>
                  <a:gd name="T26" fmla="*/ 276 w 340"/>
                  <a:gd name="T27" fmla="*/ 22 h 238"/>
                  <a:gd name="T28" fmla="*/ 302 w 340"/>
                  <a:gd name="T29" fmla="*/ 22 h 238"/>
                  <a:gd name="T30" fmla="*/ 191 w 340"/>
                  <a:gd name="T31" fmla="*/ 133 h 238"/>
                  <a:gd name="T32" fmla="*/ 148 w 340"/>
                  <a:gd name="T33" fmla="*/ 90 h 238"/>
                  <a:gd name="T34" fmla="*/ 133 w 340"/>
                  <a:gd name="T35" fmla="*/ 90 h 238"/>
                  <a:gd name="T36" fmla="*/ 4 w 340"/>
                  <a:gd name="T37" fmla="*/ 219 h 238"/>
                  <a:gd name="T38" fmla="*/ 4 w 340"/>
                  <a:gd name="T39" fmla="*/ 234 h 238"/>
                  <a:gd name="T40" fmla="*/ 20 w 340"/>
                  <a:gd name="T41" fmla="*/ 234 h 2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40" h="238">
                    <a:moveTo>
                      <a:pt x="20" y="234"/>
                    </a:moveTo>
                    <a:cubicBezTo>
                      <a:pt x="140" y="113"/>
                      <a:pt x="140" y="113"/>
                      <a:pt x="140" y="113"/>
                    </a:cubicBezTo>
                    <a:cubicBezTo>
                      <a:pt x="183" y="156"/>
                      <a:pt x="183" y="156"/>
                      <a:pt x="183" y="156"/>
                    </a:cubicBezTo>
                    <a:cubicBezTo>
                      <a:pt x="188" y="160"/>
                      <a:pt x="195" y="160"/>
                      <a:pt x="199" y="156"/>
                    </a:cubicBezTo>
                    <a:cubicBezTo>
                      <a:pt x="318" y="37"/>
                      <a:pt x="318" y="37"/>
                      <a:pt x="318" y="37"/>
                    </a:cubicBezTo>
                    <a:cubicBezTo>
                      <a:pt x="318" y="64"/>
                      <a:pt x="318" y="64"/>
                      <a:pt x="318" y="64"/>
                    </a:cubicBezTo>
                    <a:cubicBezTo>
                      <a:pt x="318" y="70"/>
                      <a:pt x="323" y="75"/>
                      <a:pt x="329" y="75"/>
                    </a:cubicBezTo>
                    <a:cubicBezTo>
                      <a:pt x="335" y="75"/>
                      <a:pt x="340" y="70"/>
                      <a:pt x="340" y="64"/>
                    </a:cubicBezTo>
                    <a:cubicBezTo>
                      <a:pt x="340" y="11"/>
                      <a:pt x="340" y="11"/>
                      <a:pt x="340" y="11"/>
                    </a:cubicBezTo>
                    <a:cubicBezTo>
                      <a:pt x="340" y="8"/>
                      <a:pt x="339" y="5"/>
                      <a:pt x="337" y="3"/>
                    </a:cubicBezTo>
                    <a:cubicBezTo>
                      <a:pt x="335" y="1"/>
                      <a:pt x="332" y="0"/>
                      <a:pt x="329" y="0"/>
                    </a:cubicBezTo>
                    <a:cubicBezTo>
                      <a:pt x="276" y="0"/>
                      <a:pt x="276" y="0"/>
                      <a:pt x="276" y="0"/>
                    </a:cubicBezTo>
                    <a:cubicBezTo>
                      <a:pt x="270" y="0"/>
                      <a:pt x="265" y="4"/>
                      <a:pt x="265" y="11"/>
                    </a:cubicBezTo>
                    <a:cubicBezTo>
                      <a:pt x="265" y="17"/>
                      <a:pt x="270" y="22"/>
                      <a:pt x="276" y="22"/>
                    </a:cubicBezTo>
                    <a:cubicBezTo>
                      <a:pt x="302" y="22"/>
                      <a:pt x="302" y="22"/>
                      <a:pt x="302" y="22"/>
                    </a:cubicBezTo>
                    <a:cubicBezTo>
                      <a:pt x="191" y="133"/>
                      <a:pt x="191" y="133"/>
                      <a:pt x="191" y="133"/>
                    </a:cubicBezTo>
                    <a:cubicBezTo>
                      <a:pt x="148" y="90"/>
                      <a:pt x="148" y="90"/>
                      <a:pt x="148" y="90"/>
                    </a:cubicBezTo>
                    <a:cubicBezTo>
                      <a:pt x="144" y="86"/>
                      <a:pt x="137" y="86"/>
                      <a:pt x="133" y="90"/>
                    </a:cubicBezTo>
                    <a:cubicBezTo>
                      <a:pt x="4" y="219"/>
                      <a:pt x="4" y="219"/>
                      <a:pt x="4" y="219"/>
                    </a:cubicBezTo>
                    <a:cubicBezTo>
                      <a:pt x="0" y="223"/>
                      <a:pt x="0" y="230"/>
                      <a:pt x="4" y="234"/>
                    </a:cubicBezTo>
                    <a:cubicBezTo>
                      <a:pt x="8" y="238"/>
                      <a:pt x="15" y="238"/>
                      <a:pt x="20" y="2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6416" tIns="43208" rIns="86416" bIns="43208" numCol="1" anchor="t" anchorCtr="0" compatLnSpc="1"/>
              <a:lstStyle/>
              <a:p>
                <a:endParaRPr lang="zh-CN" altLang="en-US" sz="1795">
                  <a:solidFill>
                    <a:srgbClr val="000000"/>
                  </a:solidFill>
                </a:endParaRPr>
              </a:p>
            </p:txBody>
          </p:sp>
        </p:grpSp>
      </p:grpSp>
      <p:grpSp>
        <p:nvGrpSpPr>
          <p:cNvPr id="457" name="组合 456"/>
          <p:cNvGrpSpPr/>
          <p:nvPr/>
        </p:nvGrpSpPr>
        <p:grpSpPr>
          <a:xfrm>
            <a:off x="9242591" y="2489828"/>
            <a:ext cx="308697" cy="306365"/>
            <a:chOff x="7078908" y="5461438"/>
            <a:chExt cx="430461" cy="427208"/>
          </a:xfrm>
          <a:solidFill>
            <a:schemeClr val="bg1">
              <a:lumMod val="50000"/>
            </a:schemeClr>
          </a:solidFill>
        </p:grpSpPr>
        <p:sp>
          <p:nvSpPr>
            <p:cNvPr id="458" name="Freeform 236"/>
            <p:cNvSpPr/>
            <p:nvPr/>
          </p:nvSpPr>
          <p:spPr bwMode="auto">
            <a:xfrm>
              <a:off x="7078908" y="5461438"/>
              <a:ext cx="418534" cy="417450"/>
            </a:xfrm>
            <a:custGeom>
              <a:avLst/>
              <a:gdLst>
                <a:gd name="T0" fmla="*/ 84 w 163"/>
                <a:gd name="T1" fmla="*/ 129 h 163"/>
                <a:gd name="T2" fmla="*/ 46 w 163"/>
                <a:gd name="T3" fmla="*/ 50 h 163"/>
                <a:gd name="T4" fmla="*/ 81 w 163"/>
                <a:gd name="T5" fmla="*/ 34 h 163"/>
                <a:gd name="T6" fmla="*/ 127 w 163"/>
                <a:gd name="T7" fmla="*/ 89 h 163"/>
                <a:gd name="T8" fmla="*/ 147 w 163"/>
                <a:gd name="T9" fmla="*/ 94 h 163"/>
                <a:gd name="T10" fmla="*/ 162 w 163"/>
                <a:gd name="T11" fmla="*/ 86 h 163"/>
                <a:gd name="T12" fmla="*/ 162 w 163"/>
                <a:gd name="T13" fmla="*/ 70 h 163"/>
                <a:gd name="T14" fmla="*/ 144 w 163"/>
                <a:gd name="T15" fmla="*/ 59 h 163"/>
                <a:gd name="T16" fmla="*/ 154 w 163"/>
                <a:gd name="T17" fmla="*/ 45 h 163"/>
                <a:gd name="T18" fmla="*/ 145 w 163"/>
                <a:gd name="T19" fmla="*/ 32 h 163"/>
                <a:gd name="T20" fmla="*/ 125 w 163"/>
                <a:gd name="T21" fmla="*/ 30 h 163"/>
                <a:gd name="T22" fmla="*/ 126 w 163"/>
                <a:gd name="T23" fmla="*/ 13 h 163"/>
                <a:gd name="T24" fmla="*/ 112 w 163"/>
                <a:gd name="T25" fmla="*/ 6 h 163"/>
                <a:gd name="T26" fmla="*/ 93 w 163"/>
                <a:gd name="T27" fmla="*/ 15 h 163"/>
                <a:gd name="T28" fmla="*/ 86 w 163"/>
                <a:gd name="T29" fmla="*/ 0 h 163"/>
                <a:gd name="T30" fmla="*/ 70 w 163"/>
                <a:gd name="T31" fmla="*/ 1 h 163"/>
                <a:gd name="T32" fmla="*/ 58 w 163"/>
                <a:gd name="T33" fmla="*/ 18 h 163"/>
                <a:gd name="T34" fmla="*/ 44 w 163"/>
                <a:gd name="T35" fmla="*/ 9 h 163"/>
                <a:gd name="T36" fmla="*/ 31 w 163"/>
                <a:gd name="T37" fmla="*/ 17 h 163"/>
                <a:gd name="T38" fmla="*/ 31 w 163"/>
                <a:gd name="T39" fmla="*/ 36 h 163"/>
                <a:gd name="T40" fmla="*/ 15 w 163"/>
                <a:gd name="T41" fmla="*/ 33 h 163"/>
                <a:gd name="T42" fmla="*/ 8 w 163"/>
                <a:gd name="T43" fmla="*/ 47 h 163"/>
                <a:gd name="T44" fmla="*/ 18 w 163"/>
                <a:gd name="T45" fmla="*/ 59 h 163"/>
                <a:gd name="T46" fmla="*/ 0 w 163"/>
                <a:gd name="T47" fmla="*/ 73 h 163"/>
                <a:gd name="T48" fmla="*/ 0 w 163"/>
                <a:gd name="T49" fmla="*/ 88 h 163"/>
                <a:gd name="T50" fmla="*/ 15 w 163"/>
                <a:gd name="T51" fmla="*/ 94 h 163"/>
                <a:gd name="T52" fmla="*/ 6 w 163"/>
                <a:gd name="T53" fmla="*/ 114 h 163"/>
                <a:gd name="T54" fmla="*/ 15 w 163"/>
                <a:gd name="T55" fmla="*/ 128 h 163"/>
                <a:gd name="T56" fmla="*/ 30 w 163"/>
                <a:gd name="T57" fmla="*/ 125 h 163"/>
                <a:gd name="T58" fmla="*/ 33 w 163"/>
                <a:gd name="T59" fmla="*/ 148 h 163"/>
                <a:gd name="T60" fmla="*/ 47 w 163"/>
                <a:gd name="T61" fmla="*/ 155 h 163"/>
                <a:gd name="T62" fmla="*/ 59 w 163"/>
                <a:gd name="T63" fmla="*/ 145 h 163"/>
                <a:gd name="T64" fmla="*/ 72 w 163"/>
                <a:gd name="T65" fmla="*/ 163 h 163"/>
                <a:gd name="T66" fmla="*/ 88 w 163"/>
                <a:gd name="T67" fmla="*/ 162 h 163"/>
                <a:gd name="T68" fmla="*/ 94 w 163"/>
                <a:gd name="T69" fmla="*/ 148 h 163"/>
                <a:gd name="T70" fmla="*/ 89 w 163"/>
                <a:gd name="T71" fmla="*/ 12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3" h="163">
                  <a:moveTo>
                    <a:pt x="89" y="128"/>
                  </a:moveTo>
                  <a:cubicBezTo>
                    <a:pt x="88" y="128"/>
                    <a:pt x="86" y="129"/>
                    <a:pt x="84" y="129"/>
                  </a:cubicBezTo>
                  <a:cubicBezTo>
                    <a:pt x="58" y="130"/>
                    <a:pt x="36" y="110"/>
                    <a:pt x="35" y="84"/>
                  </a:cubicBezTo>
                  <a:cubicBezTo>
                    <a:pt x="34" y="71"/>
                    <a:pt x="38" y="59"/>
                    <a:pt x="46" y="50"/>
                  </a:cubicBezTo>
                  <a:cubicBezTo>
                    <a:pt x="55" y="40"/>
                    <a:pt x="66" y="35"/>
                    <a:pt x="79" y="34"/>
                  </a:cubicBezTo>
                  <a:cubicBezTo>
                    <a:pt x="79" y="34"/>
                    <a:pt x="80" y="34"/>
                    <a:pt x="81" y="34"/>
                  </a:cubicBezTo>
                  <a:cubicBezTo>
                    <a:pt x="106" y="34"/>
                    <a:pt x="127" y="54"/>
                    <a:pt x="128" y="79"/>
                  </a:cubicBezTo>
                  <a:cubicBezTo>
                    <a:pt x="128" y="82"/>
                    <a:pt x="128" y="85"/>
                    <a:pt x="127" y="89"/>
                  </a:cubicBezTo>
                  <a:cubicBezTo>
                    <a:pt x="144" y="105"/>
                    <a:pt x="144" y="105"/>
                    <a:pt x="144" y="105"/>
                  </a:cubicBezTo>
                  <a:cubicBezTo>
                    <a:pt x="145" y="101"/>
                    <a:pt x="146" y="97"/>
                    <a:pt x="147" y="94"/>
                  </a:cubicBezTo>
                  <a:cubicBezTo>
                    <a:pt x="163" y="90"/>
                    <a:pt x="163" y="90"/>
                    <a:pt x="163" y="90"/>
                  </a:cubicBezTo>
                  <a:cubicBezTo>
                    <a:pt x="162" y="86"/>
                    <a:pt x="162" y="86"/>
                    <a:pt x="162" y="86"/>
                  </a:cubicBezTo>
                  <a:cubicBezTo>
                    <a:pt x="162" y="75"/>
                    <a:pt x="162" y="75"/>
                    <a:pt x="162" y="75"/>
                  </a:cubicBezTo>
                  <a:cubicBezTo>
                    <a:pt x="162" y="70"/>
                    <a:pt x="162" y="70"/>
                    <a:pt x="162" y="70"/>
                  </a:cubicBezTo>
                  <a:cubicBezTo>
                    <a:pt x="147" y="69"/>
                    <a:pt x="147" y="69"/>
                    <a:pt x="147" y="69"/>
                  </a:cubicBezTo>
                  <a:cubicBezTo>
                    <a:pt x="146" y="66"/>
                    <a:pt x="145" y="62"/>
                    <a:pt x="144" y="59"/>
                  </a:cubicBezTo>
                  <a:cubicBezTo>
                    <a:pt x="156" y="48"/>
                    <a:pt x="156" y="48"/>
                    <a:pt x="156" y="48"/>
                  </a:cubicBezTo>
                  <a:cubicBezTo>
                    <a:pt x="154" y="45"/>
                    <a:pt x="154" y="45"/>
                    <a:pt x="154" y="45"/>
                  </a:cubicBezTo>
                  <a:cubicBezTo>
                    <a:pt x="148" y="35"/>
                    <a:pt x="148" y="35"/>
                    <a:pt x="148" y="35"/>
                  </a:cubicBezTo>
                  <a:cubicBezTo>
                    <a:pt x="145" y="32"/>
                    <a:pt x="145" y="32"/>
                    <a:pt x="145" y="32"/>
                  </a:cubicBezTo>
                  <a:cubicBezTo>
                    <a:pt x="132" y="38"/>
                    <a:pt x="132" y="38"/>
                    <a:pt x="132" y="38"/>
                  </a:cubicBezTo>
                  <a:cubicBezTo>
                    <a:pt x="130" y="35"/>
                    <a:pt x="127" y="32"/>
                    <a:pt x="125" y="30"/>
                  </a:cubicBezTo>
                  <a:cubicBezTo>
                    <a:pt x="130" y="15"/>
                    <a:pt x="130" y="15"/>
                    <a:pt x="130" y="15"/>
                  </a:cubicBezTo>
                  <a:cubicBezTo>
                    <a:pt x="126" y="13"/>
                    <a:pt x="126" y="13"/>
                    <a:pt x="126" y="13"/>
                  </a:cubicBezTo>
                  <a:cubicBezTo>
                    <a:pt x="116" y="8"/>
                    <a:pt x="116" y="8"/>
                    <a:pt x="116" y="8"/>
                  </a:cubicBezTo>
                  <a:cubicBezTo>
                    <a:pt x="112" y="6"/>
                    <a:pt x="112" y="6"/>
                    <a:pt x="112" y="6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0" y="17"/>
                    <a:pt x="97" y="16"/>
                    <a:pt x="93" y="15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75" y="1"/>
                    <a:pt x="75" y="1"/>
                    <a:pt x="75" y="1"/>
                  </a:cubicBezTo>
                  <a:cubicBezTo>
                    <a:pt x="70" y="1"/>
                    <a:pt x="70" y="1"/>
                    <a:pt x="70" y="1"/>
                  </a:cubicBezTo>
                  <a:cubicBezTo>
                    <a:pt x="69" y="15"/>
                    <a:pt x="69" y="15"/>
                    <a:pt x="69" y="15"/>
                  </a:cubicBezTo>
                  <a:cubicBezTo>
                    <a:pt x="65" y="16"/>
                    <a:pt x="62" y="17"/>
                    <a:pt x="58" y="18"/>
                  </a:cubicBezTo>
                  <a:cubicBezTo>
                    <a:pt x="48" y="6"/>
                    <a:pt x="48" y="6"/>
                    <a:pt x="48" y="6"/>
                  </a:cubicBezTo>
                  <a:cubicBezTo>
                    <a:pt x="44" y="9"/>
                    <a:pt x="44" y="9"/>
                    <a:pt x="44" y="9"/>
                  </a:cubicBezTo>
                  <a:cubicBezTo>
                    <a:pt x="35" y="15"/>
                    <a:pt x="35" y="15"/>
                    <a:pt x="35" y="15"/>
                  </a:cubicBezTo>
                  <a:cubicBezTo>
                    <a:pt x="31" y="17"/>
                    <a:pt x="31" y="17"/>
                    <a:pt x="31" y="17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5" y="32"/>
                    <a:pt x="33" y="34"/>
                    <a:pt x="31" y="36"/>
                  </a:cubicBezTo>
                  <a:cubicBezTo>
                    <a:pt x="31" y="37"/>
                    <a:pt x="30" y="37"/>
                    <a:pt x="30" y="38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8" y="47"/>
                    <a:pt x="8" y="47"/>
                    <a:pt x="8" y="47"/>
                  </a:cubicBezTo>
                  <a:cubicBezTo>
                    <a:pt x="6" y="51"/>
                    <a:pt x="6" y="51"/>
                    <a:pt x="6" y="51"/>
                  </a:cubicBezTo>
                  <a:cubicBezTo>
                    <a:pt x="18" y="59"/>
                    <a:pt x="18" y="59"/>
                    <a:pt x="18" y="59"/>
                  </a:cubicBezTo>
                  <a:cubicBezTo>
                    <a:pt x="17" y="63"/>
                    <a:pt x="16" y="66"/>
                    <a:pt x="15" y="69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1" y="92"/>
                    <a:pt x="1" y="92"/>
                    <a:pt x="1" y="92"/>
                  </a:cubicBezTo>
                  <a:cubicBezTo>
                    <a:pt x="15" y="94"/>
                    <a:pt x="15" y="94"/>
                    <a:pt x="15" y="94"/>
                  </a:cubicBezTo>
                  <a:cubicBezTo>
                    <a:pt x="16" y="97"/>
                    <a:pt x="17" y="101"/>
                    <a:pt x="18" y="104"/>
                  </a:cubicBezTo>
                  <a:cubicBezTo>
                    <a:pt x="6" y="114"/>
                    <a:pt x="6" y="114"/>
                    <a:pt x="6" y="114"/>
                  </a:cubicBezTo>
                  <a:cubicBezTo>
                    <a:pt x="9" y="118"/>
                    <a:pt x="9" y="118"/>
                    <a:pt x="9" y="118"/>
                  </a:cubicBezTo>
                  <a:cubicBezTo>
                    <a:pt x="15" y="128"/>
                    <a:pt x="15" y="128"/>
                    <a:pt x="15" y="128"/>
                  </a:cubicBezTo>
                  <a:cubicBezTo>
                    <a:pt x="17" y="131"/>
                    <a:pt x="17" y="131"/>
                    <a:pt x="17" y="131"/>
                  </a:cubicBezTo>
                  <a:cubicBezTo>
                    <a:pt x="30" y="125"/>
                    <a:pt x="30" y="125"/>
                    <a:pt x="30" y="125"/>
                  </a:cubicBezTo>
                  <a:cubicBezTo>
                    <a:pt x="33" y="128"/>
                    <a:pt x="35" y="130"/>
                    <a:pt x="38" y="133"/>
                  </a:cubicBezTo>
                  <a:cubicBezTo>
                    <a:pt x="33" y="148"/>
                    <a:pt x="33" y="148"/>
                    <a:pt x="33" y="148"/>
                  </a:cubicBezTo>
                  <a:cubicBezTo>
                    <a:pt x="37" y="150"/>
                    <a:pt x="37" y="150"/>
                    <a:pt x="37" y="150"/>
                  </a:cubicBezTo>
                  <a:cubicBezTo>
                    <a:pt x="47" y="155"/>
                    <a:pt x="47" y="155"/>
                    <a:pt x="47" y="155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9" y="145"/>
                    <a:pt x="59" y="145"/>
                    <a:pt x="59" y="145"/>
                  </a:cubicBezTo>
                  <a:cubicBezTo>
                    <a:pt x="62" y="146"/>
                    <a:pt x="66" y="147"/>
                    <a:pt x="69" y="148"/>
                  </a:cubicBezTo>
                  <a:cubicBezTo>
                    <a:pt x="72" y="163"/>
                    <a:pt x="72" y="163"/>
                    <a:pt x="72" y="163"/>
                  </a:cubicBezTo>
                  <a:cubicBezTo>
                    <a:pt x="77" y="163"/>
                    <a:pt x="77" y="163"/>
                    <a:pt x="77" y="163"/>
                  </a:cubicBezTo>
                  <a:cubicBezTo>
                    <a:pt x="88" y="162"/>
                    <a:pt x="88" y="162"/>
                    <a:pt x="88" y="162"/>
                  </a:cubicBezTo>
                  <a:cubicBezTo>
                    <a:pt x="92" y="162"/>
                    <a:pt x="92" y="162"/>
                    <a:pt x="92" y="162"/>
                  </a:cubicBezTo>
                  <a:cubicBezTo>
                    <a:pt x="94" y="148"/>
                    <a:pt x="94" y="148"/>
                    <a:pt x="94" y="148"/>
                  </a:cubicBezTo>
                  <a:cubicBezTo>
                    <a:pt x="98" y="147"/>
                    <a:pt x="102" y="146"/>
                    <a:pt x="105" y="144"/>
                  </a:cubicBezTo>
                  <a:lnTo>
                    <a:pt x="89" y="1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6416" tIns="43208" rIns="86416" bIns="43208" numCol="1" anchor="t" anchorCtr="0" compatLnSpc="1"/>
            <a:lstStyle/>
            <a:p>
              <a:endParaRPr lang="zh-CN" altLang="en-US" sz="1795">
                <a:solidFill>
                  <a:srgbClr val="000000"/>
                </a:solidFill>
              </a:endParaRPr>
            </a:p>
          </p:txBody>
        </p:sp>
        <p:sp>
          <p:nvSpPr>
            <p:cNvPr id="459" name="Freeform 237"/>
            <p:cNvSpPr/>
            <p:nvPr/>
          </p:nvSpPr>
          <p:spPr bwMode="auto">
            <a:xfrm>
              <a:off x="7197095" y="5576372"/>
              <a:ext cx="312274" cy="312274"/>
            </a:xfrm>
            <a:custGeom>
              <a:avLst/>
              <a:gdLst>
                <a:gd name="T0" fmla="*/ 122 w 122"/>
                <a:gd name="T1" fmla="*/ 101 h 122"/>
                <a:gd name="T2" fmla="*/ 119 w 122"/>
                <a:gd name="T3" fmla="*/ 94 h 122"/>
                <a:gd name="T4" fmla="*/ 67 w 122"/>
                <a:gd name="T5" fmla="*/ 43 h 122"/>
                <a:gd name="T6" fmla="*/ 58 w 122"/>
                <a:gd name="T7" fmla="*/ 12 h 122"/>
                <a:gd name="T8" fmla="*/ 23 w 122"/>
                <a:gd name="T9" fmla="*/ 5 h 122"/>
                <a:gd name="T10" fmla="*/ 41 w 122"/>
                <a:gd name="T11" fmla="*/ 23 h 122"/>
                <a:gd name="T12" fmla="*/ 41 w 122"/>
                <a:gd name="T13" fmla="*/ 29 h 122"/>
                <a:gd name="T14" fmla="*/ 29 w 122"/>
                <a:gd name="T15" fmla="*/ 41 h 122"/>
                <a:gd name="T16" fmla="*/ 23 w 122"/>
                <a:gd name="T17" fmla="*/ 41 h 122"/>
                <a:gd name="T18" fmla="*/ 5 w 122"/>
                <a:gd name="T19" fmla="*/ 23 h 122"/>
                <a:gd name="T20" fmla="*/ 12 w 122"/>
                <a:gd name="T21" fmla="*/ 58 h 122"/>
                <a:gd name="T22" fmla="*/ 43 w 122"/>
                <a:gd name="T23" fmla="*/ 67 h 122"/>
                <a:gd name="T24" fmla="*/ 94 w 122"/>
                <a:gd name="T25" fmla="*/ 119 h 122"/>
                <a:gd name="T26" fmla="*/ 101 w 122"/>
                <a:gd name="T27" fmla="*/ 122 h 122"/>
                <a:gd name="T28" fmla="*/ 122 w 122"/>
                <a:gd name="T29" fmla="*/ 101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2" h="122">
                  <a:moveTo>
                    <a:pt x="122" y="101"/>
                  </a:moveTo>
                  <a:cubicBezTo>
                    <a:pt x="122" y="99"/>
                    <a:pt x="121" y="95"/>
                    <a:pt x="119" y="94"/>
                  </a:cubicBezTo>
                  <a:cubicBezTo>
                    <a:pt x="102" y="77"/>
                    <a:pt x="84" y="60"/>
                    <a:pt x="67" y="43"/>
                  </a:cubicBezTo>
                  <a:cubicBezTo>
                    <a:pt x="69" y="32"/>
                    <a:pt x="66" y="21"/>
                    <a:pt x="58" y="12"/>
                  </a:cubicBezTo>
                  <a:cubicBezTo>
                    <a:pt x="49" y="3"/>
                    <a:pt x="35" y="0"/>
                    <a:pt x="23" y="5"/>
                  </a:cubicBezTo>
                  <a:cubicBezTo>
                    <a:pt x="41" y="23"/>
                    <a:pt x="41" y="23"/>
                    <a:pt x="41" y="23"/>
                  </a:cubicBezTo>
                  <a:cubicBezTo>
                    <a:pt x="42" y="25"/>
                    <a:pt x="42" y="27"/>
                    <a:pt x="41" y="29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7" y="43"/>
                    <a:pt x="25" y="43"/>
                    <a:pt x="23" y="41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0" y="35"/>
                    <a:pt x="3" y="49"/>
                    <a:pt x="12" y="58"/>
                  </a:cubicBezTo>
                  <a:cubicBezTo>
                    <a:pt x="20" y="66"/>
                    <a:pt x="32" y="69"/>
                    <a:pt x="43" y="67"/>
                  </a:cubicBezTo>
                  <a:cubicBezTo>
                    <a:pt x="60" y="84"/>
                    <a:pt x="77" y="102"/>
                    <a:pt x="94" y="119"/>
                  </a:cubicBezTo>
                  <a:cubicBezTo>
                    <a:pt x="95" y="121"/>
                    <a:pt x="98" y="122"/>
                    <a:pt x="101" y="122"/>
                  </a:cubicBezTo>
                  <a:cubicBezTo>
                    <a:pt x="111" y="120"/>
                    <a:pt x="120" y="112"/>
                    <a:pt x="122" y="10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6416" tIns="43208" rIns="86416" bIns="43208" numCol="1" anchor="t" anchorCtr="0" compatLnSpc="1"/>
            <a:lstStyle/>
            <a:p>
              <a:endParaRPr lang="zh-CN" altLang="en-US" sz="1795">
                <a:solidFill>
                  <a:srgbClr val="000000"/>
                </a:solidFill>
              </a:endParaRPr>
            </a:p>
          </p:txBody>
        </p:sp>
      </p:grpSp>
      <p:grpSp>
        <p:nvGrpSpPr>
          <p:cNvPr id="460" name="组合 459"/>
          <p:cNvGrpSpPr/>
          <p:nvPr/>
        </p:nvGrpSpPr>
        <p:grpSpPr>
          <a:xfrm>
            <a:off x="7899503" y="3227429"/>
            <a:ext cx="347576" cy="398896"/>
            <a:chOff x="2733098" y="4187405"/>
            <a:chExt cx="484675" cy="556238"/>
          </a:xfrm>
          <a:solidFill>
            <a:schemeClr val="bg1">
              <a:lumMod val="50000"/>
            </a:schemeClr>
          </a:solidFill>
        </p:grpSpPr>
        <p:sp>
          <p:nvSpPr>
            <p:cNvPr id="461" name="Oval 302"/>
            <p:cNvSpPr>
              <a:spLocks noChangeArrowheads="1"/>
            </p:cNvSpPr>
            <p:nvPr/>
          </p:nvSpPr>
          <p:spPr bwMode="auto">
            <a:xfrm>
              <a:off x="2849117" y="4187405"/>
              <a:ext cx="84574" cy="10734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6416" tIns="43208" rIns="86416" bIns="43208" numCol="1" anchor="t" anchorCtr="0" compatLnSpc="1"/>
            <a:lstStyle/>
            <a:p>
              <a:endParaRPr lang="zh-CN" altLang="en-US" sz="1795">
                <a:solidFill>
                  <a:srgbClr val="000000"/>
                </a:solidFill>
              </a:endParaRPr>
            </a:p>
          </p:txBody>
        </p:sp>
        <p:sp>
          <p:nvSpPr>
            <p:cNvPr id="462" name="Freeform 303"/>
            <p:cNvSpPr>
              <a:spLocks noEditPoints="1"/>
            </p:cNvSpPr>
            <p:nvPr/>
          </p:nvSpPr>
          <p:spPr bwMode="auto">
            <a:xfrm>
              <a:off x="2733098" y="4304508"/>
              <a:ext cx="310105" cy="439135"/>
            </a:xfrm>
            <a:custGeom>
              <a:avLst/>
              <a:gdLst>
                <a:gd name="T0" fmla="*/ 121 w 121"/>
                <a:gd name="T1" fmla="*/ 26 h 171"/>
                <a:gd name="T2" fmla="*/ 120 w 121"/>
                <a:gd name="T3" fmla="*/ 26 h 171"/>
                <a:gd name="T4" fmla="*/ 114 w 121"/>
                <a:gd name="T5" fmla="*/ 21 h 171"/>
                <a:gd name="T6" fmla="*/ 90 w 121"/>
                <a:gd name="T7" fmla="*/ 3 h 171"/>
                <a:gd name="T8" fmla="*/ 84 w 121"/>
                <a:gd name="T9" fmla="*/ 1 h 171"/>
                <a:gd name="T10" fmla="*/ 76 w 121"/>
                <a:gd name="T11" fmla="*/ 1 h 171"/>
                <a:gd name="T12" fmla="*/ 74 w 121"/>
                <a:gd name="T13" fmla="*/ 11 h 171"/>
                <a:gd name="T14" fmla="*/ 67 w 121"/>
                <a:gd name="T15" fmla="*/ 42 h 171"/>
                <a:gd name="T16" fmla="*/ 67 w 121"/>
                <a:gd name="T17" fmla="*/ 7 h 171"/>
                <a:gd name="T18" fmla="*/ 58 w 121"/>
                <a:gd name="T19" fmla="*/ 0 h 171"/>
                <a:gd name="T20" fmla="*/ 58 w 121"/>
                <a:gd name="T21" fmla="*/ 9 h 171"/>
                <a:gd name="T22" fmla="*/ 45 w 121"/>
                <a:gd name="T23" fmla="*/ 18 h 171"/>
                <a:gd name="T24" fmla="*/ 40 w 121"/>
                <a:gd name="T25" fmla="*/ 7 h 171"/>
                <a:gd name="T26" fmla="*/ 47 w 121"/>
                <a:gd name="T27" fmla="*/ 0 h 171"/>
                <a:gd name="T28" fmla="*/ 38 w 121"/>
                <a:gd name="T29" fmla="*/ 1 h 171"/>
                <a:gd name="T30" fmla="*/ 3 w 121"/>
                <a:gd name="T31" fmla="*/ 35 h 171"/>
                <a:gd name="T32" fmla="*/ 3 w 121"/>
                <a:gd name="T33" fmla="*/ 36 h 171"/>
                <a:gd name="T34" fmla="*/ 1 w 121"/>
                <a:gd name="T35" fmla="*/ 48 h 171"/>
                <a:gd name="T36" fmla="*/ 2 w 121"/>
                <a:gd name="T37" fmla="*/ 48 h 171"/>
                <a:gd name="T38" fmla="*/ 2 w 121"/>
                <a:gd name="T39" fmla="*/ 50 h 171"/>
                <a:gd name="T40" fmla="*/ 6 w 121"/>
                <a:gd name="T41" fmla="*/ 57 h 171"/>
                <a:gd name="T42" fmla="*/ 20 w 121"/>
                <a:gd name="T43" fmla="*/ 85 h 171"/>
                <a:gd name="T44" fmla="*/ 33 w 121"/>
                <a:gd name="T45" fmla="*/ 90 h 171"/>
                <a:gd name="T46" fmla="*/ 35 w 121"/>
                <a:gd name="T47" fmla="*/ 90 h 171"/>
                <a:gd name="T48" fmla="*/ 60 w 121"/>
                <a:gd name="T49" fmla="*/ 171 h 171"/>
                <a:gd name="T50" fmla="*/ 56 w 121"/>
                <a:gd name="T51" fmla="*/ 110 h 171"/>
                <a:gd name="T52" fmla="*/ 89 w 121"/>
                <a:gd name="T53" fmla="*/ 33 h 171"/>
                <a:gd name="T54" fmla="*/ 93 w 121"/>
                <a:gd name="T55" fmla="*/ 31 h 171"/>
                <a:gd name="T56" fmla="*/ 75 w 121"/>
                <a:gd name="T57" fmla="*/ 45 h 171"/>
                <a:gd name="T58" fmla="*/ 89 w 121"/>
                <a:gd name="T59" fmla="*/ 33 h 171"/>
                <a:gd name="T60" fmla="*/ 30 w 121"/>
                <a:gd name="T61" fmla="*/ 55 h 171"/>
                <a:gd name="T62" fmla="*/ 24 w 121"/>
                <a:gd name="T63" fmla="*/ 44 h 171"/>
                <a:gd name="T64" fmla="*/ 33 w 121"/>
                <a:gd name="T65" fmla="*/ 60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1" h="171">
                  <a:moveTo>
                    <a:pt x="120" y="42"/>
                  </a:moveTo>
                  <a:cubicBezTo>
                    <a:pt x="120" y="35"/>
                    <a:pt x="121" y="24"/>
                    <a:pt x="121" y="26"/>
                  </a:cubicBezTo>
                  <a:cubicBezTo>
                    <a:pt x="121" y="26"/>
                    <a:pt x="121" y="26"/>
                    <a:pt x="121" y="26"/>
                  </a:cubicBezTo>
                  <a:cubicBezTo>
                    <a:pt x="120" y="26"/>
                    <a:pt x="120" y="26"/>
                    <a:pt x="120" y="26"/>
                  </a:cubicBezTo>
                  <a:cubicBezTo>
                    <a:pt x="118" y="24"/>
                    <a:pt x="118" y="24"/>
                    <a:pt x="118" y="24"/>
                  </a:cubicBezTo>
                  <a:cubicBezTo>
                    <a:pt x="114" y="21"/>
                    <a:pt x="114" y="21"/>
                    <a:pt x="114" y="21"/>
                  </a:cubicBezTo>
                  <a:cubicBezTo>
                    <a:pt x="106" y="15"/>
                    <a:pt x="106" y="15"/>
                    <a:pt x="106" y="15"/>
                  </a:cubicBezTo>
                  <a:cubicBezTo>
                    <a:pt x="90" y="3"/>
                    <a:pt x="90" y="3"/>
                    <a:pt x="90" y="3"/>
                  </a:cubicBezTo>
                  <a:cubicBezTo>
                    <a:pt x="88" y="2"/>
                    <a:pt x="86" y="1"/>
                    <a:pt x="84" y="1"/>
                  </a:cubicBezTo>
                  <a:cubicBezTo>
                    <a:pt x="84" y="1"/>
                    <a:pt x="84" y="1"/>
                    <a:pt x="84" y="1"/>
                  </a:cubicBezTo>
                  <a:cubicBezTo>
                    <a:pt x="81" y="1"/>
                    <a:pt x="78" y="1"/>
                    <a:pt x="76" y="0"/>
                  </a:cubicBezTo>
                  <a:cubicBezTo>
                    <a:pt x="76" y="1"/>
                    <a:pt x="76" y="1"/>
                    <a:pt x="76" y="1"/>
                  </a:cubicBezTo>
                  <a:cubicBezTo>
                    <a:pt x="83" y="7"/>
                    <a:pt x="83" y="7"/>
                    <a:pt x="83" y="7"/>
                  </a:cubicBezTo>
                  <a:cubicBezTo>
                    <a:pt x="74" y="11"/>
                    <a:pt x="74" y="11"/>
                    <a:pt x="74" y="11"/>
                  </a:cubicBezTo>
                  <a:cubicBezTo>
                    <a:pt x="78" y="18"/>
                    <a:pt x="78" y="18"/>
                    <a:pt x="78" y="18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5" y="9"/>
                    <a:pt x="65" y="9"/>
                    <a:pt x="65" y="9"/>
                  </a:cubicBezTo>
                  <a:cubicBezTo>
                    <a:pt x="67" y="7"/>
                    <a:pt x="67" y="7"/>
                    <a:pt x="67" y="7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56" y="7"/>
                    <a:pt x="56" y="7"/>
                    <a:pt x="56" y="7"/>
                  </a:cubicBezTo>
                  <a:cubicBezTo>
                    <a:pt x="58" y="9"/>
                    <a:pt x="58" y="9"/>
                    <a:pt x="58" y="9"/>
                  </a:cubicBezTo>
                  <a:cubicBezTo>
                    <a:pt x="56" y="42"/>
                    <a:pt x="56" y="42"/>
                    <a:pt x="56" y="42"/>
                  </a:cubicBezTo>
                  <a:cubicBezTo>
                    <a:pt x="45" y="18"/>
                    <a:pt x="45" y="18"/>
                    <a:pt x="45" y="18"/>
                  </a:cubicBezTo>
                  <a:cubicBezTo>
                    <a:pt x="49" y="11"/>
                    <a:pt x="49" y="11"/>
                    <a:pt x="49" y="11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7" y="1"/>
                    <a:pt x="47" y="1"/>
                    <a:pt x="47" y="1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5" y="1"/>
                    <a:pt x="42" y="1"/>
                    <a:pt x="39" y="1"/>
                  </a:cubicBezTo>
                  <a:cubicBezTo>
                    <a:pt x="39" y="1"/>
                    <a:pt x="39" y="1"/>
                    <a:pt x="38" y="1"/>
                  </a:cubicBezTo>
                  <a:cubicBezTo>
                    <a:pt x="36" y="2"/>
                    <a:pt x="33" y="3"/>
                    <a:pt x="31" y="5"/>
                  </a:cubicBezTo>
                  <a:cubicBezTo>
                    <a:pt x="3" y="35"/>
                    <a:pt x="3" y="35"/>
                    <a:pt x="3" y="35"/>
                  </a:cubicBezTo>
                  <a:cubicBezTo>
                    <a:pt x="3" y="36"/>
                    <a:pt x="3" y="36"/>
                    <a:pt x="3" y="36"/>
                  </a:cubicBezTo>
                  <a:cubicBezTo>
                    <a:pt x="3" y="36"/>
                    <a:pt x="3" y="36"/>
                    <a:pt x="3" y="36"/>
                  </a:cubicBezTo>
                  <a:cubicBezTo>
                    <a:pt x="0" y="60"/>
                    <a:pt x="2" y="42"/>
                    <a:pt x="1" y="48"/>
                  </a:cubicBezTo>
                  <a:cubicBezTo>
                    <a:pt x="1" y="48"/>
                    <a:pt x="1" y="48"/>
                    <a:pt x="1" y="48"/>
                  </a:cubicBezTo>
                  <a:cubicBezTo>
                    <a:pt x="1" y="48"/>
                    <a:pt x="1" y="48"/>
                    <a:pt x="1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4" y="52"/>
                    <a:pt x="4" y="52"/>
                    <a:pt x="4" y="52"/>
                  </a:cubicBezTo>
                  <a:cubicBezTo>
                    <a:pt x="6" y="57"/>
                    <a:pt x="6" y="57"/>
                    <a:pt x="6" y="57"/>
                  </a:cubicBezTo>
                  <a:cubicBezTo>
                    <a:pt x="11" y="66"/>
                    <a:pt x="11" y="66"/>
                    <a:pt x="11" y="66"/>
                  </a:cubicBezTo>
                  <a:cubicBezTo>
                    <a:pt x="20" y="85"/>
                    <a:pt x="20" y="85"/>
                    <a:pt x="20" y="85"/>
                  </a:cubicBezTo>
                  <a:cubicBezTo>
                    <a:pt x="24" y="82"/>
                    <a:pt x="29" y="80"/>
                    <a:pt x="33" y="78"/>
                  </a:cubicBezTo>
                  <a:cubicBezTo>
                    <a:pt x="33" y="82"/>
                    <a:pt x="33" y="86"/>
                    <a:pt x="33" y="90"/>
                  </a:cubicBezTo>
                  <a:cubicBezTo>
                    <a:pt x="33" y="90"/>
                    <a:pt x="33" y="90"/>
                    <a:pt x="33" y="90"/>
                  </a:cubicBezTo>
                  <a:cubicBezTo>
                    <a:pt x="33" y="90"/>
                    <a:pt x="34" y="90"/>
                    <a:pt x="35" y="90"/>
                  </a:cubicBezTo>
                  <a:cubicBezTo>
                    <a:pt x="37" y="171"/>
                    <a:pt x="37" y="171"/>
                    <a:pt x="37" y="171"/>
                  </a:cubicBezTo>
                  <a:cubicBezTo>
                    <a:pt x="60" y="171"/>
                    <a:pt x="60" y="171"/>
                    <a:pt x="60" y="171"/>
                  </a:cubicBezTo>
                  <a:cubicBezTo>
                    <a:pt x="61" y="161"/>
                    <a:pt x="61" y="148"/>
                    <a:pt x="61" y="134"/>
                  </a:cubicBezTo>
                  <a:cubicBezTo>
                    <a:pt x="58" y="127"/>
                    <a:pt x="56" y="118"/>
                    <a:pt x="56" y="110"/>
                  </a:cubicBezTo>
                  <a:cubicBezTo>
                    <a:pt x="56" y="74"/>
                    <a:pt x="84" y="44"/>
                    <a:pt x="120" y="42"/>
                  </a:cubicBezTo>
                  <a:close/>
                  <a:moveTo>
                    <a:pt x="89" y="33"/>
                  </a:moveTo>
                  <a:cubicBezTo>
                    <a:pt x="89" y="31"/>
                    <a:pt x="89" y="29"/>
                    <a:pt x="89" y="27"/>
                  </a:cubicBezTo>
                  <a:cubicBezTo>
                    <a:pt x="93" y="31"/>
                    <a:pt x="93" y="31"/>
                    <a:pt x="93" y="31"/>
                  </a:cubicBezTo>
                  <a:cubicBezTo>
                    <a:pt x="96" y="33"/>
                    <a:pt x="96" y="33"/>
                    <a:pt x="96" y="33"/>
                  </a:cubicBezTo>
                  <a:cubicBezTo>
                    <a:pt x="75" y="45"/>
                    <a:pt x="75" y="45"/>
                    <a:pt x="75" y="45"/>
                  </a:cubicBezTo>
                  <a:cubicBezTo>
                    <a:pt x="74" y="42"/>
                    <a:pt x="74" y="42"/>
                    <a:pt x="74" y="42"/>
                  </a:cubicBezTo>
                  <a:lnTo>
                    <a:pt x="89" y="33"/>
                  </a:lnTo>
                  <a:close/>
                  <a:moveTo>
                    <a:pt x="33" y="60"/>
                  </a:moveTo>
                  <a:cubicBezTo>
                    <a:pt x="30" y="55"/>
                    <a:pt x="30" y="55"/>
                    <a:pt x="30" y="55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4" y="44"/>
                    <a:pt x="24" y="44"/>
                    <a:pt x="24" y="44"/>
                  </a:cubicBezTo>
                  <a:cubicBezTo>
                    <a:pt x="34" y="31"/>
                    <a:pt x="34" y="31"/>
                    <a:pt x="34" y="31"/>
                  </a:cubicBezTo>
                  <a:cubicBezTo>
                    <a:pt x="34" y="41"/>
                    <a:pt x="33" y="50"/>
                    <a:pt x="33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6416" tIns="43208" rIns="86416" bIns="43208" numCol="1" anchor="t" anchorCtr="0" compatLnSpc="1"/>
            <a:lstStyle/>
            <a:p>
              <a:endParaRPr lang="zh-CN" altLang="en-US" sz="1795">
                <a:solidFill>
                  <a:srgbClr val="000000"/>
                </a:solidFill>
              </a:endParaRPr>
            </a:p>
          </p:txBody>
        </p:sp>
        <p:sp>
          <p:nvSpPr>
            <p:cNvPr id="463" name="Freeform 304"/>
            <p:cNvSpPr/>
            <p:nvPr/>
          </p:nvSpPr>
          <p:spPr bwMode="auto">
            <a:xfrm>
              <a:off x="2897909" y="4668827"/>
              <a:ext cx="60720" cy="74816"/>
            </a:xfrm>
            <a:custGeom>
              <a:avLst/>
              <a:gdLst>
                <a:gd name="T0" fmla="*/ 0 w 24"/>
                <a:gd name="T1" fmla="*/ 0 h 29"/>
                <a:gd name="T2" fmla="*/ 1 w 24"/>
                <a:gd name="T3" fmla="*/ 29 h 29"/>
                <a:gd name="T4" fmla="*/ 24 w 24"/>
                <a:gd name="T5" fmla="*/ 29 h 29"/>
                <a:gd name="T6" fmla="*/ 24 w 24"/>
                <a:gd name="T7" fmla="*/ 26 h 29"/>
                <a:gd name="T8" fmla="*/ 0 w 24"/>
                <a:gd name="T9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29">
                  <a:moveTo>
                    <a:pt x="0" y="0"/>
                  </a:moveTo>
                  <a:cubicBezTo>
                    <a:pt x="1" y="29"/>
                    <a:pt x="1" y="29"/>
                    <a:pt x="1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28"/>
                    <a:pt x="24" y="27"/>
                    <a:pt x="24" y="26"/>
                  </a:cubicBezTo>
                  <a:cubicBezTo>
                    <a:pt x="14" y="19"/>
                    <a:pt x="6" y="1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6416" tIns="43208" rIns="86416" bIns="43208" numCol="1" anchor="t" anchorCtr="0" compatLnSpc="1"/>
            <a:lstStyle/>
            <a:p>
              <a:endParaRPr lang="zh-CN" altLang="en-US" sz="1795">
                <a:solidFill>
                  <a:srgbClr val="000000"/>
                </a:solidFill>
              </a:endParaRPr>
            </a:p>
          </p:txBody>
        </p:sp>
        <p:sp>
          <p:nvSpPr>
            <p:cNvPr id="464" name="Freeform 305"/>
            <p:cNvSpPr/>
            <p:nvPr/>
          </p:nvSpPr>
          <p:spPr bwMode="auto">
            <a:xfrm>
              <a:off x="3035614" y="4422694"/>
              <a:ext cx="54214" cy="41203"/>
            </a:xfrm>
            <a:custGeom>
              <a:avLst/>
              <a:gdLst>
                <a:gd name="T0" fmla="*/ 43 w 50"/>
                <a:gd name="T1" fmla="*/ 0 h 38"/>
                <a:gd name="T2" fmla="*/ 36 w 50"/>
                <a:gd name="T3" fmla="*/ 0 h 38"/>
                <a:gd name="T4" fmla="*/ 14 w 50"/>
                <a:gd name="T5" fmla="*/ 0 h 38"/>
                <a:gd name="T6" fmla="*/ 7 w 50"/>
                <a:gd name="T7" fmla="*/ 0 h 38"/>
                <a:gd name="T8" fmla="*/ 0 w 50"/>
                <a:gd name="T9" fmla="*/ 38 h 38"/>
                <a:gd name="T10" fmla="*/ 14 w 50"/>
                <a:gd name="T11" fmla="*/ 38 h 38"/>
                <a:gd name="T12" fmla="*/ 36 w 50"/>
                <a:gd name="T13" fmla="*/ 38 h 38"/>
                <a:gd name="T14" fmla="*/ 50 w 50"/>
                <a:gd name="T15" fmla="*/ 38 h 38"/>
                <a:gd name="T16" fmla="*/ 43 w 50"/>
                <a:gd name="T17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38">
                  <a:moveTo>
                    <a:pt x="43" y="0"/>
                  </a:moveTo>
                  <a:lnTo>
                    <a:pt x="36" y="0"/>
                  </a:lnTo>
                  <a:lnTo>
                    <a:pt x="14" y="0"/>
                  </a:lnTo>
                  <a:lnTo>
                    <a:pt x="7" y="0"/>
                  </a:lnTo>
                  <a:lnTo>
                    <a:pt x="0" y="38"/>
                  </a:lnTo>
                  <a:lnTo>
                    <a:pt x="14" y="38"/>
                  </a:lnTo>
                  <a:lnTo>
                    <a:pt x="36" y="38"/>
                  </a:lnTo>
                  <a:lnTo>
                    <a:pt x="50" y="38"/>
                  </a:lnTo>
                  <a:lnTo>
                    <a:pt x="4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6416" tIns="43208" rIns="86416" bIns="43208" numCol="1" anchor="t" anchorCtr="0" compatLnSpc="1"/>
            <a:lstStyle/>
            <a:p>
              <a:endParaRPr lang="zh-CN" altLang="en-US" sz="1795">
                <a:solidFill>
                  <a:srgbClr val="000000"/>
                </a:solidFill>
              </a:endParaRPr>
            </a:p>
          </p:txBody>
        </p:sp>
        <p:sp>
          <p:nvSpPr>
            <p:cNvPr id="465" name="Freeform 306"/>
            <p:cNvSpPr/>
            <p:nvPr/>
          </p:nvSpPr>
          <p:spPr bwMode="auto">
            <a:xfrm>
              <a:off x="2964051" y="4430285"/>
              <a:ext cx="61805" cy="59636"/>
            </a:xfrm>
            <a:custGeom>
              <a:avLst/>
              <a:gdLst>
                <a:gd name="T0" fmla="*/ 33 w 57"/>
                <a:gd name="T1" fmla="*/ 0 h 55"/>
                <a:gd name="T2" fmla="*/ 26 w 57"/>
                <a:gd name="T3" fmla="*/ 5 h 55"/>
                <a:gd name="T4" fmla="*/ 7 w 57"/>
                <a:gd name="T5" fmla="*/ 14 h 55"/>
                <a:gd name="T6" fmla="*/ 0 w 57"/>
                <a:gd name="T7" fmla="*/ 19 h 55"/>
                <a:gd name="T8" fmla="*/ 14 w 57"/>
                <a:gd name="T9" fmla="*/ 55 h 55"/>
                <a:gd name="T10" fmla="*/ 28 w 57"/>
                <a:gd name="T11" fmla="*/ 47 h 55"/>
                <a:gd name="T12" fmla="*/ 45 w 57"/>
                <a:gd name="T13" fmla="*/ 38 h 55"/>
                <a:gd name="T14" fmla="*/ 57 w 57"/>
                <a:gd name="T15" fmla="*/ 31 h 55"/>
                <a:gd name="T16" fmla="*/ 33 w 57"/>
                <a:gd name="T17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7" h="55">
                  <a:moveTo>
                    <a:pt x="33" y="0"/>
                  </a:moveTo>
                  <a:lnTo>
                    <a:pt x="26" y="5"/>
                  </a:lnTo>
                  <a:lnTo>
                    <a:pt x="7" y="14"/>
                  </a:lnTo>
                  <a:lnTo>
                    <a:pt x="0" y="19"/>
                  </a:lnTo>
                  <a:lnTo>
                    <a:pt x="14" y="55"/>
                  </a:lnTo>
                  <a:lnTo>
                    <a:pt x="28" y="47"/>
                  </a:lnTo>
                  <a:lnTo>
                    <a:pt x="45" y="38"/>
                  </a:lnTo>
                  <a:lnTo>
                    <a:pt x="57" y="31"/>
                  </a:lnTo>
                  <a:lnTo>
                    <a:pt x="3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6416" tIns="43208" rIns="86416" bIns="43208" numCol="1" anchor="t" anchorCtr="0" compatLnSpc="1"/>
            <a:lstStyle/>
            <a:p>
              <a:endParaRPr lang="zh-CN" altLang="en-US" sz="1795">
                <a:solidFill>
                  <a:srgbClr val="000000"/>
                </a:solidFill>
              </a:endParaRPr>
            </a:p>
          </p:txBody>
        </p:sp>
        <p:sp>
          <p:nvSpPr>
            <p:cNvPr id="466" name="Freeform 307"/>
            <p:cNvSpPr/>
            <p:nvPr/>
          </p:nvSpPr>
          <p:spPr bwMode="auto">
            <a:xfrm>
              <a:off x="2909837" y="4479077"/>
              <a:ext cx="61805" cy="61805"/>
            </a:xfrm>
            <a:custGeom>
              <a:avLst/>
              <a:gdLst>
                <a:gd name="T0" fmla="*/ 19 w 57"/>
                <a:gd name="T1" fmla="*/ 0 h 57"/>
                <a:gd name="T2" fmla="*/ 15 w 57"/>
                <a:gd name="T3" fmla="*/ 7 h 57"/>
                <a:gd name="T4" fmla="*/ 5 w 57"/>
                <a:gd name="T5" fmla="*/ 26 h 57"/>
                <a:gd name="T6" fmla="*/ 0 w 57"/>
                <a:gd name="T7" fmla="*/ 33 h 57"/>
                <a:gd name="T8" fmla="*/ 31 w 57"/>
                <a:gd name="T9" fmla="*/ 57 h 57"/>
                <a:gd name="T10" fmla="*/ 38 w 57"/>
                <a:gd name="T11" fmla="*/ 45 h 57"/>
                <a:gd name="T12" fmla="*/ 50 w 57"/>
                <a:gd name="T13" fmla="*/ 26 h 57"/>
                <a:gd name="T14" fmla="*/ 57 w 57"/>
                <a:gd name="T15" fmla="*/ 14 h 57"/>
                <a:gd name="T16" fmla="*/ 19 w 57"/>
                <a:gd name="T17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7" h="57">
                  <a:moveTo>
                    <a:pt x="19" y="0"/>
                  </a:moveTo>
                  <a:lnTo>
                    <a:pt x="15" y="7"/>
                  </a:lnTo>
                  <a:lnTo>
                    <a:pt x="5" y="26"/>
                  </a:lnTo>
                  <a:lnTo>
                    <a:pt x="0" y="33"/>
                  </a:lnTo>
                  <a:lnTo>
                    <a:pt x="31" y="57"/>
                  </a:lnTo>
                  <a:lnTo>
                    <a:pt x="38" y="45"/>
                  </a:lnTo>
                  <a:lnTo>
                    <a:pt x="50" y="26"/>
                  </a:lnTo>
                  <a:lnTo>
                    <a:pt x="57" y="14"/>
                  </a:lnTo>
                  <a:lnTo>
                    <a:pt x="1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6416" tIns="43208" rIns="86416" bIns="43208" numCol="1" anchor="t" anchorCtr="0" compatLnSpc="1"/>
            <a:lstStyle/>
            <a:p>
              <a:endParaRPr lang="zh-CN" altLang="en-US" sz="1795">
                <a:solidFill>
                  <a:srgbClr val="000000"/>
                </a:solidFill>
              </a:endParaRPr>
            </a:p>
          </p:txBody>
        </p:sp>
        <p:sp>
          <p:nvSpPr>
            <p:cNvPr id="467" name="Freeform 308"/>
            <p:cNvSpPr/>
            <p:nvPr/>
          </p:nvSpPr>
          <p:spPr bwMode="auto">
            <a:xfrm>
              <a:off x="2897909" y="4550640"/>
              <a:ext cx="40119" cy="52046"/>
            </a:xfrm>
            <a:custGeom>
              <a:avLst/>
              <a:gdLst>
                <a:gd name="T0" fmla="*/ 0 w 37"/>
                <a:gd name="T1" fmla="*/ 5 h 48"/>
                <a:gd name="T2" fmla="*/ 0 w 37"/>
                <a:gd name="T3" fmla="*/ 14 h 48"/>
                <a:gd name="T4" fmla="*/ 0 w 37"/>
                <a:gd name="T5" fmla="*/ 33 h 48"/>
                <a:gd name="T6" fmla="*/ 0 w 37"/>
                <a:gd name="T7" fmla="*/ 43 h 48"/>
                <a:gd name="T8" fmla="*/ 37 w 37"/>
                <a:gd name="T9" fmla="*/ 48 h 48"/>
                <a:gd name="T10" fmla="*/ 37 w 37"/>
                <a:gd name="T11" fmla="*/ 33 h 48"/>
                <a:gd name="T12" fmla="*/ 37 w 37"/>
                <a:gd name="T13" fmla="*/ 14 h 48"/>
                <a:gd name="T14" fmla="*/ 37 w 37"/>
                <a:gd name="T15" fmla="*/ 0 h 48"/>
                <a:gd name="T16" fmla="*/ 0 w 37"/>
                <a:gd name="T17" fmla="*/ 5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7" h="48">
                  <a:moveTo>
                    <a:pt x="0" y="5"/>
                  </a:moveTo>
                  <a:lnTo>
                    <a:pt x="0" y="14"/>
                  </a:lnTo>
                  <a:lnTo>
                    <a:pt x="0" y="33"/>
                  </a:lnTo>
                  <a:lnTo>
                    <a:pt x="0" y="43"/>
                  </a:lnTo>
                  <a:lnTo>
                    <a:pt x="37" y="48"/>
                  </a:lnTo>
                  <a:lnTo>
                    <a:pt x="37" y="33"/>
                  </a:lnTo>
                  <a:lnTo>
                    <a:pt x="37" y="14"/>
                  </a:lnTo>
                  <a:lnTo>
                    <a:pt x="37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6416" tIns="43208" rIns="86416" bIns="43208" numCol="1" anchor="t" anchorCtr="0" compatLnSpc="1"/>
            <a:lstStyle/>
            <a:p>
              <a:endParaRPr lang="zh-CN" altLang="en-US" sz="1795">
                <a:solidFill>
                  <a:srgbClr val="000000"/>
                </a:solidFill>
              </a:endParaRPr>
            </a:p>
          </p:txBody>
        </p:sp>
        <p:sp>
          <p:nvSpPr>
            <p:cNvPr id="468" name="Freeform 309"/>
            <p:cNvSpPr/>
            <p:nvPr/>
          </p:nvSpPr>
          <p:spPr bwMode="auto">
            <a:xfrm>
              <a:off x="2905500" y="4612444"/>
              <a:ext cx="58551" cy="61805"/>
            </a:xfrm>
            <a:custGeom>
              <a:avLst/>
              <a:gdLst>
                <a:gd name="T0" fmla="*/ 0 w 54"/>
                <a:gd name="T1" fmla="*/ 26 h 57"/>
                <a:gd name="T2" fmla="*/ 4 w 54"/>
                <a:gd name="T3" fmla="*/ 33 h 57"/>
                <a:gd name="T4" fmla="*/ 14 w 54"/>
                <a:gd name="T5" fmla="*/ 50 h 57"/>
                <a:gd name="T6" fmla="*/ 19 w 54"/>
                <a:gd name="T7" fmla="*/ 57 h 57"/>
                <a:gd name="T8" fmla="*/ 54 w 54"/>
                <a:gd name="T9" fmla="*/ 43 h 57"/>
                <a:gd name="T10" fmla="*/ 47 w 54"/>
                <a:gd name="T11" fmla="*/ 31 h 57"/>
                <a:gd name="T12" fmla="*/ 37 w 54"/>
                <a:gd name="T13" fmla="*/ 14 h 57"/>
                <a:gd name="T14" fmla="*/ 30 w 54"/>
                <a:gd name="T15" fmla="*/ 0 h 57"/>
                <a:gd name="T16" fmla="*/ 0 w 54"/>
                <a:gd name="T17" fmla="*/ 26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57">
                  <a:moveTo>
                    <a:pt x="0" y="26"/>
                  </a:moveTo>
                  <a:lnTo>
                    <a:pt x="4" y="33"/>
                  </a:lnTo>
                  <a:lnTo>
                    <a:pt x="14" y="50"/>
                  </a:lnTo>
                  <a:lnTo>
                    <a:pt x="19" y="57"/>
                  </a:lnTo>
                  <a:lnTo>
                    <a:pt x="54" y="43"/>
                  </a:lnTo>
                  <a:lnTo>
                    <a:pt x="47" y="31"/>
                  </a:lnTo>
                  <a:lnTo>
                    <a:pt x="37" y="14"/>
                  </a:lnTo>
                  <a:lnTo>
                    <a:pt x="30" y="0"/>
                  </a:lnTo>
                  <a:lnTo>
                    <a:pt x="0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6416" tIns="43208" rIns="86416" bIns="43208" numCol="1" anchor="t" anchorCtr="0" compatLnSpc="1"/>
            <a:lstStyle/>
            <a:p>
              <a:endParaRPr lang="zh-CN" altLang="en-US" sz="1795">
                <a:solidFill>
                  <a:srgbClr val="000000"/>
                </a:solidFill>
              </a:endParaRPr>
            </a:p>
          </p:txBody>
        </p:sp>
        <p:sp>
          <p:nvSpPr>
            <p:cNvPr id="469" name="Freeform 310"/>
            <p:cNvSpPr/>
            <p:nvPr/>
          </p:nvSpPr>
          <p:spPr bwMode="auto">
            <a:xfrm>
              <a:off x="2954292" y="4668827"/>
              <a:ext cx="60720" cy="58551"/>
            </a:xfrm>
            <a:custGeom>
              <a:avLst/>
              <a:gdLst>
                <a:gd name="T0" fmla="*/ 0 w 56"/>
                <a:gd name="T1" fmla="*/ 35 h 54"/>
                <a:gd name="T2" fmla="*/ 7 w 56"/>
                <a:gd name="T3" fmla="*/ 40 h 54"/>
                <a:gd name="T4" fmla="*/ 26 w 56"/>
                <a:gd name="T5" fmla="*/ 50 h 54"/>
                <a:gd name="T6" fmla="*/ 30 w 56"/>
                <a:gd name="T7" fmla="*/ 54 h 54"/>
                <a:gd name="T8" fmla="*/ 56 w 56"/>
                <a:gd name="T9" fmla="*/ 24 h 54"/>
                <a:gd name="T10" fmla="*/ 45 w 56"/>
                <a:gd name="T11" fmla="*/ 17 h 54"/>
                <a:gd name="T12" fmla="*/ 26 w 56"/>
                <a:gd name="T13" fmla="*/ 7 h 54"/>
                <a:gd name="T14" fmla="*/ 14 w 56"/>
                <a:gd name="T15" fmla="*/ 0 h 54"/>
                <a:gd name="T16" fmla="*/ 0 w 56"/>
                <a:gd name="T17" fmla="*/ 35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54">
                  <a:moveTo>
                    <a:pt x="0" y="35"/>
                  </a:moveTo>
                  <a:lnTo>
                    <a:pt x="7" y="40"/>
                  </a:lnTo>
                  <a:lnTo>
                    <a:pt x="26" y="50"/>
                  </a:lnTo>
                  <a:lnTo>
                    <a:pt x="30" y="54"/>
                  </a:lnTo>
                  <a:lnTo>
                    <a:pt x="56" y="24"/>
                  </a:lnTo>
                  <a:lnTo>
                    <a:pt x="45" y="17"/>
                  </a:lnTo>
                  <a:lnTo>
                    <a:pt x="26" y="7"/>
                  </a:lnTo>
                  <a:lnTo>
                    <a:pt x="14" y="0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6416" tIns="43208" rIns="86416" bIns="43208" numCol="1" anchor="t" anchorCtr="0" compatLnSpc="1"/>
            <a:lstStyle/>
            <a:p>
              <a:endParaRPr lang="zh-CN" altLang="en-US" sz="1795">
                <a:solidFill>
                  <a:srgbClr val="000000"/>
                </a:solidFill>
              </a:endParaRPr>
            </a:p>
          </p:txBody>
        </p:sp>
        <p:sp>
          <p:nvSpPr>
            <p:cNvPr id="470" name="Freeform 311"/>
            <p:cNvSpPr/>
            <p:nvPr/>
          </p:nvSpPr>
          <p:spPr bwMode="auto">
            <a:xfrm>
              <a:off x="3022602" y="4699187"/>
              <a:ext cx="54214" cy="44456"/>
            </a:xfrm>
            <a:custGeom>
              <a:avLst/>
              <a:gdLst>
                <a:gd name="T0" fmla="*/ 8 w 50"/>
                <a:gd name="T1" fmla="*/ 41 h 41"/>
                <a:gd name="T2" fmla="*/ 15 w 50"/>
                <a:gd name="T3" fmla="*/ 41 h 41"/>
                <a:gd name="T4" fmla="*/ 36 w 50"/>
                <a:gd name="T5" fmla="*/ 41 h 41"/>
                <a:gd name="T6" fmla="*/ 43 w 50"/>
                <a:gd name="T7" fmla="*/ 41 h 41"/>
                <a:gd name="T8" fmla="*/ 50 w 50"/>
                <a:gd name="T9" fmla="*/ 0 h 41"/>
                <a:gd name="T10" fmla="*/ 36 w 50"/>
                <a:gd name="T11" fmla="*/ 0 h 41"/>
                <a:gd name="T12" fmla="*/ 15 w 50"/>
                <a:gd name="T13" fmla="*/ 0 h 41"/>
                <a:gd name="T14" fmla="*/ 0 w 50"/>
                <a:gd name="T15" fmla="*/ 0 h 41"/>
                <a:gd name="T16" fmla="*/ 8 w 50"/>
                <a:gd name="T17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41">
                  <a:moveTo>
                    <a:pt x="8" y="41"/>
                  </a:moveTo>
                  <a:lnTo>
                    <a:pt x="15" y="41"/>
                  </a:lnTo>
                  <a:lnTo>
                    <a:pt x="36" y="41"/>
                  </a:lnTo>
                  <a:lnTo>
                    <a:pt x="43" y="41"/>
                  </a:lnTo>
                  <a:lnTo>
                    <a:pt x="50" y="0"/>
                  </a:lnTo>
                  <a:lnTo>
                    <a:pt x="36" y="0"/>
                  </a:lnTo>
                  <a:lnTo>
                    <a:pt x="15" y="0"/>
                  </a:lnTo>
                  <a:lnTo>
                    <a:pt x="0" y="0"/>
                  </a:lnTo>
                  <a:lnTo>
                    <a:pt x="8" y="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6416" tIns="43208" rIns="86416" bIns="43208" numCol="1" anchor="t" anchorCtr="0" compatLnSpc="1"/>
            <a:lstStyle/>
            <a:p>
              <a:endParaRPr lang="zh-CN" altLang="en-US" sz="1795">
                <a:solidFill>
                  <a:srgbClr val="000000"/>
                </a:solidFill>
              </a:endParaRPr>
            </a:p>
          </p:txBody>
        </p:sp>
        <p:sp>
          <p:nvSpPr>
            <p:cNvPr id="471" name="Freeform 312"/>
            <p:cNvSpPr/>
            <p:nvPr/>
          </p:nvSpPr>
          <p:spPr bwMode="auto">
            <a:xfrm>
              <a:off x="3087659" y="4674248"/>
              <a:ext cx="60720" cy="58551"/>
            </a:xfrm>
            <a:custGeom>
              <a:avLst/>
              <a:gdLst>
                <a:gd name="T0" fmla="*/ 26 w 56"/>
                <a:gd name="T1" fmla="*/ 54 h 54"/>
                <a:gd name="T2" fmla="*/ 30 w 56"/>
                <a:gd name="T3" fmla="*/ 52 h 54"/>
                <a:gd name="T4" fmla="*/ 49 w 56"/>
                <a:gd name="T5" fmla="*/ 40 h 54"/>
                <a:gd name="T6" fmla="*/ 56 w 56"/>
                <a:gd name="T7" fmla="*/ 38 h 54"/>
                <a:gd name="T8" fmla="*/ 42 w 56"/>
                <a:gd name="T9" fmla="*/ 0 h 54"/>
                <a:gd name="T10" fmla="*/ 30 w 56"/>
                <a:gd name="T11" fmla="*/ 7 h 54"/>
                <a:gd name="T12" fmla="*/ 11 w 56"/>
                <a:gd name="T13" fmla="*/ 19 h 54"/>
                <a:gd name="T14" fmla="*/ 0 w 56"/>
                <a:gd name="T15" fmla="*/ 26 h 54"/>
                <a:gd name="T16" fmla="*/ 26 w 56"/>
                <a:gd name="T17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54">
                  <a:moveTo>
                    <a:pt x="26" y="54"/>
                  </a:moveTo>
                  <a:lnTo>
                    <a:pt x="30" y="52"/>
                  </a:lnTo>
                  <a:lnTo>
                    <a:pt x="49" y="40"/>
                  </a:lnTo>
                  <a:lnTo>
                    <a:pt x="56" y="38"/>
                  </a:lnTo>
                  <a:lnTo>
                    <a:pt x="42" y="0"/>
                  </a:lnTo>
                  <a:lnTo>
                    <a:pt x="30" y="7"/>
                  </a:lnTo>
                  <a:lnTo>
                    <a:pt x="11" y="19"/>
                  </a:lnTo>
                  <a:lnTo>
                    <a:pt x="0" y="26"/>
                  </a:lnTo>
                  <a:lnTo>
                    <a:pt x="26" y="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6416" tIns="43208" rIns="86416" bIns="43208" numCol="1" anchor="t" anchorCtr="0" compatLnSpc="1"/>
            <a:lstStyle/>
            <a:p>
              <a:endParaRPr lang="zh-CN" altLang="en-US" sz="1795">
                <a:solidFill>
                  <a:srgbClr val="000000"/>
                </a:solidFill>
              </a:endParaRPr>
            </a:p>
          </p:txBody>
        </p:sp>
        <p:sp>
          <p:nvSpPr>
            <p:cNvPr id="472" name="Freeform 313"/>
            <p:cNvSpPr/>
            <p:nvPr/>
          </p:nvSpPr>
          <p:spPr bwMode="auto">
            <a:xfrm>
              <a:off x="3144042" y="4625456"/>
              <a:ext cx="58551" cy="58551"/>
            </a:xfrm>
            <a:custGeom>
              <a:avLst/>
              <a:gdLst>
                <a:gd name="T0" fmla="*/ 35 w 54"/>
                <a:gd name="T1" fmla="*/ 54 h 54"/>
                <a:gd name="T2" fmla="*/ 40 w 54"/>
                <a:gd name="T3" fmla="*/ 47 h 54"/>
                <a:gd name="T4" fmla="*/ 49 w 54"/>
                <a:gd name="T5" fmla="*/ 31 h 54"/>
                <a:gd name="T6" fmla="*/ 54 w 54"/>
                <a:gd name="T7" fmla="*/ 23 h 54"/>
                <a:gd name="T8" fmla="*/ 23 w 54"/>
                <a:gd name="T9" fmla="*/ 0 h 54"/>
                <a:gd name="T10" fmla="*/ 16 w 54"/>
                <a:gd name="T11" fmla="*/ 12 h 54"/>
                <a:gd name="T12" fmla="*/ 7 w 54"/>
                <a:gd name="T13" fmla="*/ 28 h 54"/>
                <a:gd name="T14" fmla="*/ 0 w 54"/>
                <a:gd name="T15" fmla="*/ 40 h 54"/>
                <a:gd name="T16" fmla="*/ 35 w 54"/>
                <a:gd name="T17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54">
                  <a:moveTo>
                    <a:pt x="35" y="54"/>
                  </a:moveTo>
                  <a:lnTo>
                    <a:pt x="40" y="47"/>
                  </a:lnTo>
                  <a:lnTo>
                    <a:pt x="49" y="31"/>
                  </a:lnTo>
                  <a:lnTo>
                    <a:pt x="54" y="23"/>
                  </a:lnTo>
                  <a:lnTo>
                    <a:pt x="23" y="0"/>
                  </a:lnTo>
                  <a:lnTo>
                    <a:pt x="16" y="12"/>
                  </a:lnTo>
                  <a:lnTo>
                    <a:pt x="7" y="28"/>
                  </a:lnTo>
                  <a:lnTo>
                    <a:pt x="0" y="40"/>
                  </a:lnTo>
                  <a:lnTo>
                    <a:pt x="35" y="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6416" tIns="43208" rIns="86416" bIns="43208" numCol="1" anchor="t" anchorCtr="0" compatLnSpc="1"/>
            <a:lstStyle/>
            <a:p>
              <a:endParaRPr lang="zh-CN" altLang="en-US" sz="1795">
                <a:solidFill>
                  <a:srgbClr val="000000"/>
                </a:solidFill>
              </a:endParaRPr>
            </a:p>
          </p:txBody>
        </p:sp>
        <p:sp>
          <p:nvSpPr>
            <p:cNvPr id="473" name="Freeform 314"/>
            <p:cNvSpPr/>
            <p:nvPr/>
          </p:nvSpPr>
          <p:spPr bwMode="auto">
            <a:xfrm>
              <a:off x="3174402" y="4563651"/>
              <a:ext cx="43371" cy="50962"/>
            </a:xfrm>
            <a:custGeom>
              <a:avLst/>
              <a:gdLst>
                <a:gd name="T0" fmla="*/ 40 w 40"/>
                <a:gd name="T1" fmla="*/ 43 h 47"/>
                <a:gd name="T2" fmla="*/ 40 w 40"/>
                <a:gd name="T3" fmla="*/ 33 h 47"/>
                <a:gd name="T4" fmla="*/ 40 w 40"/>
                <a:gd name="T5" fmla="*/ 14 h 47"/>
                <a:gd name="T6" fmla="*/ 40 w 40"/>
                <a:gd name="T7" fmla="*/ 5 h 47"/>
                <a:gd name="T8" fmla="*/ 0 w 40"/>
                <a:gd name="T9" fmla="*/ 0 h 47"/>
                <a:gd name="T10" fmla="*/ 0 w 40"/>
                <a:gd name="T11" fmla="*/ 14 h 47"/>
                <a:gd name="T12" fmla="*/ 0 w 40"/>
                <a:gd name="T13" fmla="*/ 33 h 47"/>
                <a:gd name="T14" fmla="*/ 0 w 40"/>
                <a:gd name="T15" fmla="*/ 47 h 47"/>
                <a:gd name="T16" fmla="*/ 40 w 40"/>
                <a:gd name="T17" fmla="*/ 43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" h="47">
                  <a:moveTo>
                    <a:pt x="40" y="43"/>
                  </a:moveTo>
                  <a:lnTo>
                    <a:pt x="40" y="33"/>
                  </a:lnTo>
                  <a:lnTo>
                    <a:pt x="40" y="14"/>
                  </a:lnTo>
                  <a:lnTo>
                    <a:pt x="40" y="5"/>
                  </a:lnTo>
                  <a:lnTo>
                    <a:pt x="0" y="0"/>
                  </a:lnTo>
                  <a:lnTo>
                    <a:pt x="0" y="14"/>
                  </a:lnTo>
                  <a:lnTo>
                    <a:pt x="0" y="33"/>
                  </a:lnTo>
                  <a:lnTo>
                    <a:pt x="0" y="47"/>
                  </a:lnTo>
                  <a:lnTo>
                    <a:pt x="40" y="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6416" tIns="43208" rIns="86416" bIns="43208" numCol="1" anchor="t" anchorCtr="0" compatLnSpc="1"/>
            <a:lstStyle/>
            <a:p>
              <a:endParaRPr lang="zh-CN" altLang="en-US" sz="1795">
                <a:solidFill>
                  <a:srgbClr val="000000"/>
                </a:solidFill>
              </a:endParaRPr>
            </a:p>
          </p:txBody>
        </p:sp>
        <p:sp>
          <p:nvSpPr>
            <p:cNvPr id="474" name="Freeform 315"/>
            <p:cNvSpPr/>
            <p:nvPr/>
          </p:nvSpPr>
          <p:spPr bwMode="auto">
            <a:xfrm>
              <a:off x="3148379" y="4492088"/>
              <a:ext cx="59636" cy="58551"/>
            </a:xfrm>
            <a:custGeom>
              <a:avLst/>
              <a:gdLst>
                <a:gd name="T0" fmla="*/ 55 w 55"/>
                <a:gd name="T1" fmla="*/ 31 h 54"/>
                <a:gd name="T2" fmla="*/ 52 w 55"/>
                <a:gd name="T3" fmla="*/ 24 h 54"/>
                <a:gd name="T4" fmla="*/ 40 w 55"/>
                <a:gd name="T5" fmla="*/ 7 h 54"/>
                <a:gd name="T6" fmla="*/ 38 w 55"/>
                <a:gd name="T7" fmla="*/ 0 h 54"/>
                <a:gd name="T8" fmla="*/ 0 w 55"/>
                <a:gd name="T9" fmla="*/ 14 h 54"/>
                <a:gd name="T10" fmla="*/ 7 w 55"/>
                <a:gd name="T11" fmla="*/ 26 h 54"/>
                <a:gd name="T12" fmla="*/ 17 w 55"/>
                <a:gd name="T13" fmla="*/ 42 h 54"/>
                <a:gd name="T14" fmla="*/ 24 w 55"/>
                <a:gd name="T15" fmla="*/ 54 h 54"/>
                <a:gd name="T16" fmla="*/ 55 w 55"/>
                <a:gd name="T17" fmla="*/ 31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" h="54">
                  <a:moveTo>
                    <a:pt x="55" y="31"/>
                  </a:moveTo>
                  <a:lnTo>
                    <a:pt x="52" y="24"/>
                  </a:lnTo>
                  <a:lnTo>
                    <a:pt x="40" y="7"/>
                  </a:lnTo>
                  <a:lnTo>
                    <a:pt x="38" y="0"/>
                  </a:lnTo>
                  <a:lnTo>
                    <a:pt x="0" y="14"/>
                  </a:lnTo>
                  <a:lnTo>
                    <a:pt x="7" y="26"/>
                  </a:lnTo>
                  <a:lnTo>
                    <a:pt x="17" y="42"/>
                  </a:lnTo>
                  <a:lnTo>
                    <a:pt x="24" y="54"/>
                  </a:lnTo>
                  <a:lnTo>
                    <a:pt x="55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6416" tIns="43208" rIns="86416" bIns="43208" numCol="1" anchor="t" anchorCtr="0" compatLnSpc="1"/>
            <a:lstStyle/>
            <a:p>
              <a:endParaRPr lang="zh-CN" altLang="en-US" sz="1795">
                <a:solidFill>
                  <a:srgbClr val="000000"/>
                </a:solidFill>
              </a:endParaRPr>
            </a:p>
          </p:txBody>
        </p:sp>
        <p:sp>
          <p:nvSpPr>
            <p:cNvPr id="475" name="Freeform 316"/>
            <p:cNvSpPr/>
            <p:nvPr/>
          </p:nvSpPr>
          <p:spPr bwMode="auto">
            <a:xfrm>
              <a:off x="3097418" y="4437874"/>
              <a:ext cx="61805" cy="59636"/>
            </a:xfrm>
            <a:custGeom>
              <a:avLst/>
              <a:gdLst>
                <a:gd name="T0" fmla="*/ 57 w 57"/>
                <a:gd name="T1" fmla="*/ 17 h 55"/>
                <a:gd name="T2" fmla="*/ 50 w 57"/>
                <a:gd name="T3" fmla="*/ 14 h 55"/>
                <a:gd name="T4" fmla="*/ 33 w 57"/>
                <a:gd name="T5" fmla="*/ 3 h 55"/>
                <a:gd name="T6" fmla="*/ 26 w 57"/>
                <a:gd name="T7" fmla="*/ 0 h 55"/>
                <a:gd name="T8" fmla="*/ 0 w 57"/>
                <a:gd name="T9" fmla="*/ 31 h 55"/>
                <a:gd name="T10" fmla="*/ 14 w 57"/>
                <a:gd name="T11" fmla="*/ 38 h 55"/>
                <a:gd name="T12" fmla="*/ 31 w 57"/>
                <a:gd name="T13" fmla="*/ 48 h 55"/>
                <a:gd name="T14" fmla="*/ 43 w 57"/>
                <a:gd name="T15" fmla="*/ 55 h 55"/>
                <a:gd name="T16" fmla="*/ 57 w 57"/>
                <a:gd name="T17" fmla="*/ 17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7" h="55">
                  <a:moveTo>
                    <a:pt x="57" y="17"/>
                  </a:moveTo>
                  <a:lnTo>
                    <a:pt x="50" y="14"/>
                  </a:lnTo>
                  <a:lnTo>
                    <a:pt x="33" y="3"/>
                  </a:lnTo>
                  <a:lnTo>
                    <a:pt x="26" y="0"/>
                  </a:lnTo>
                  <a:lnTo>
                    <a:pt x="0" y="31"/>
                  </a:lnTo>
                  <a:lnTo>
                    <a:pt x="14" y="38"/>
                  </a:lnTo>
                  <a:lnTo>
                    <a:pt x="31" y="48"/>
                  </a:lnTo>
                  <a:lnTo>
                    <a:pt x="43" y="55"/>
                  </a:lnTo>
                  <a:lnTo>
                    <a:pt x="57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6416" tIns="43208" rIns="86416" bIns="43208" numCol="1" anchor="t" anchorCtr="0" compatLnSpc="1"/>
            <a:lstStyle/>
            <a:p>
              <a:endParaRPr lang="zh-CN" altLang="en-US" sz="1795">
                <a:solidFill>
                  <a:srgbClr val="000000"/>
                </a:solidFill>
              </a:endParaRPr>
            </a:p>
          </p:txBody>
        </p:sp>
        <p:sp>
          <p:nvSpPr>
            <p:cNvPr id="476" name="Freeform 317"/>
            <p:cNvSpPr>
              <a:spLocks noEditPoints="1"/>
            </p:cNvSpPr>
            <p:nvPr/>
          </p:nvSpPr>
          <p:spPr bwMode="auto">
            <a:xfrm>
              <a:off x="2926101" y="4448717"/>
              <a:ext cx="263481" cy="266734"/>
            </a:xfrm>
            <a:custGeom>
              <a:avLst/>
              <a:gdLst>
                <a:gd name="T0" fmla="*/ 51 w 103"/>
                <a:gd name="T1" fmla="*/ 104 h 104"/>
                <a:gd name="T2" fmla="*/ 0 w 103"/>
                <a:gd name="T3" fmla="*/ 52 h 104"/>
                <a:gd name="T4" fmla="*/ 51 w 103"/>
                <a:gd name="T5" fmla="*/ 0 h 104"/>
                <a:gd name="T6" fmla="*/ 103 w 103"/>
                <a:gd name="T7" fmla="*/ 52 h 104"/>
                <a:gd name="T8" fmla="*/ 51 w 103"/>
                <a:gd name="T9" fmla="*/ 104 h 104"/>
                <a:gd name="T10" fmla="*/ 51 w 103"/>
                <a:gd name="T11" fmla="*/ 16 h 104"/>
                <a:gd name="T12" fmla="*/ 15 w 103"/>
                <a:gd name="T13" fmla="*/ 52 h 104"/>
                <a:gd name="T14" fmla="*/ 51 w 103"/>
                <a:gd name="T15" fmla="*/ 89 h 104"/>
                <a:gd name="T16" fmla="*/ 87 w 103"/>
                <a:gd name="T17" fmla="*/ 52 h 104"/>
                <a:gd name="T18" fmla="*/ 51 w 103"/>
                <a:gd name="T19" fmla="*/ 16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3" h="104">
                  <a:moveTo>
                    <a:pt x="51" y="104"/>
                  </a:moveTo>
                  <a:cubicBezTo>
                    <a:pt x="23" y="104"/>
                    <a:pt x="0" y="81"/>
                    <a:pt x="0" y="52"/>
                  </a:cubicBezTo>
                  <a:cubicBezTo>
                    <a:pt x="0" y="24"/>
                    <a:pt x="23" y="0"/>
                    <a:pt x="51" y="0"/>
                  </a:cubicBezTo>
                  <a:cubicBezTo>
                    <a:pt x="80" y="0"/>
                    <a:pt x="103" y="24"/>
                    <a:pt x="103" y="52"/>
                  </a:cubicBezTo>
                  <a:cubicBezTo>
                    <a:pt x="103" y="81"/>
                    <a:pt x="80" y="104"/>
                    <a:pt x="51" y="104"/>
                  </a:cubicBezTo>
                  <a:close/>
                  <a:moveTo>
                    <a:pt x="51" y="16"/>
                  </a:moveTo>
                  <a:cubicBezTo>
                    <a:pt x="31" y="16"/>
                    <a:pt x="15" y="32"/>
                    <a:pt x="15" y="52"/>
                  </a:cubicBezTo>
                  <a:cubicBezTo>
                    <a:pt x="15" y="73"/>
                    <a:pt x="31" y="89"/>
                    <a:pt x="51" y="89"/>
                  </a:cubicBezTo>
                  <a:cubicBezTo>
                    <a:pt x="71" y="89"/>
                    <a:pt x="87" y="73"/>
                    <a:pt x="87" y="52"/>
                  </a:cubicBezTo>
                  <a:cubicBezTo>
                    <a:pt x="87" y="32"/>
                    <a:pt x="71" y="16"/>
                    <a:pt x="51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6416" tIns="43208" rIns="86416" bIns="43208" numCol="1" anchor="t" anchorCtr="0" compatLnSpc="1"/>
            <a:lstStyle/>
            <a:p>
              <a:endParaRPr lang="zh-CN" altLang="en-US" sz="1795">
                <a:solidFill>
                  <a:srgbClr val="000000"/>
                </a:solidFill>
              </a:endParaRPr>
            </a:p>
          </p:txBody>
        </p:sp>
        <p:sp>
          <p:nvSpPr>
            <p:cNvPr id="477" name="Oval 318"/>
            <p:cNvSpPr>
              <a:spLocks noChangeArrowheads="1"/>
            </p:cNvSpPr>
            <p:nvPr/>
          </p:nvSpPr>
          <p:spPr bwMode="auto">
            <a:xfrm>
              <a:off x="2999832" y="4525702"/>
              <a:ext cx="112766" cy="1127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6416" tIns="43208" rIns="86416" bIns="43208" numCol="1" anchor="t" anchorCtr="0" compatLnSpc="1"/>
            <a:lstStyle/>
            <a:p>
              <a:endParaRPr lang="zh-CN" altLang="en-US" sz="1795">
                <a:solidFill>
                  <a:srgbClr val="000000"/>
                </a:solidFill>
              </a:endParaRPr>
            </a:p>
          </p:txBody>
        </p:sp>
      </p:grpSp>
      <p:grpSp>
        <p:nvGrpSpPr>
          <p:cNvPr id="478" name="组合 477"/>
          <p:cNvGrpSpPr/>
          <p:nvPr/>
        </p:nvGrpSpPr>
        <p:grpSpPr>
          <a:xfrm>
            <a:off x="9209506" y="4037955"/>
            <a:ext cx="359098" cy="308908"/>
            <a:chOff x="3787022" y="1797643"/>
            <a:chExt cx="550817" cy="473832"/>
          </a:xfrm>
        </p:grpSpPr>
        <p:sp>
          <p:nvSpPr>
            <p:cNvPr id="479" name="Oval 217"/>
            <p:cNvSpPr>
              <a:spLocks noChangeArrowheads="1"/>
            </p:cNvSpPr>
            <p:nvPr/>
          </p:nvSpPr>
          <p:spPr bwMode="auto">
            <a:xfrm>
              <a:off x="4007132" y="1931010"/>
              <a:ext cx="108428" cy="135536"/>
            </a:xfrm>
            <a:prstGeom prst="ellipse">
              <a:avLst/>
            </a:prstGeom>
            <a:solidFill>
              <a:srgbClr val="4249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6416" tIns="43208" rIns="86416" bIns="43208" numCol="1" anchor="t" anchorCtr="0" compatLnSpc="1"/>
            <a:lstStyle/>
            <a:p>
              <a:endParaRPr lang="zh-CN" altLang="en-US" sz="1795">
                <a:solidFill>
                  <a:srgbClr val="000000"/>
                </a:solidFill>
              </a:endParaRPr>
            </a:p>
          </p:txBody>
        </p:sp>
        <p:sp>
          <p:nvSpPr>
            <p:cNvPr id="480" name="Freeform 218"/>
            <p:cNvSpPr/>
            <p:nvPr/>
          </p:nvSpPr>
          <p:spPr bwMode="auto">
            <a:xfrm>
              <a:off x="4079779" y="2081725"/>
              <a:ext cx="96502" cy="133367"/>
            </a:xfrm>
            <a:custGeom>
              <a:avLst/>
              <a:gdLst>
                <a:gd name="T0" fmla="*/ 36 w 38"/>
                <a:gd name="T1" fmla="*/ 12 h 52"/>
                <a:gd name="T2" fmla="*/ 24 w 38"/>
                <a:gd name="T3" fmla="*/ 1 h 52"/>
                <a:gd name="T4" fmla="*/ 12 w 38"/>
                <a:gd name="T5" fmla="*/ 1 h 52"/>
                <a:gd name="T6" fmla="*/ 20 w 38"/>
                <a:gd name="T7" fmla="*/ 7 h 52"/>
                <a:gd name="T8" fmla="*/ 9 w 38"/>
                <a:gd name="T9" fmla="*/ 13 h 52"/>
                <a:gd name="T10" fmla="*/ 14 w 38"/>
                <a:gd name="T11" fmla="*/ 21 h 52"/>
                <a:gd name="T12" fmla="*/ 0 w 38"/>
                <a:gd name="T13" fmla="*/ 52 h 52"/>
                <a:gd name="T14" fmla="*/ 0 w 38"/>
                <a:gd name="T15" fmla="*/ 52 h 52"/>
                <a:gd name="T16" fmla="*/ 38 w 38"/>
                <a:gd name="T17" fmla="*/ 37 h 52"/>
                <a:gd name="T18" fmla="*/ 36 w 38"/>
                <a:gd name="T19" fmla="*/ 1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" h="52">
                  <a:moveTo>
                    <a:pt x="36" y="12"/>
                  </a:moveTo>
                  <a:cubicBezTo>
                    <a:pt x="36" y="5"/>
                    <a:pt x="30" y="0"/>
                    <a:pt x="24" y="1"/>
                  </a:cubicBezTo>
                  <a:cubicBezTo>
                    <a:pt x="24" y="1"/>
                    <a:pt x="19" y="1"/>
                    <a:pt x="12" y="1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5" y="51"/>
                    <a:pt x="28" y="45"/>
                    <a:pt x="38" y="37"/>
                  </a:cubicBezTo>
                  <a:lnTo>
                    <a:pt x="36" y="12"/>
                  </a:lnTo>
                  <a:close/>
                </a:path>
              </a:pathLst>
            </a:custGeom>
            <a:solidFill>
              <a:srgbClr val="4249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6416" tIns="43208" rIns="86416" bIns="43208" numCol="1" anchor="t" anchorCtr="0" compatLnSpc="1"/>
            <a:lstStyle/>
            <a:p>
              <a:endParaRPr lang="zh-CN" altLang="en-US" sz="1795">
                <a:solidFill>
                  <a:srgbClr val="000000"/>
                </a:solidFill>
              </a:endParaRPr>
            </a:p>
          </p:txBody>
        </p:sp>
        <p:sp>
          <p:nvSpPr>
            <p:cNvPr id="481" name="Freeform 219"/>
            <p:cNvSpPr/>
            <p:nvPr/>
          </p:nvSpPr>
          <p:spPr bwMode="auto">
            <a:xfrm>
              <a:off x="3948581" y="2081725"/>
              <a:ext cx="95417" cy="133367"/>
            </a:xfrm>
            <a:custGeom>
              <a:avLst/>
              <a:gdLst>
                <a:gd name="T0" fmla="*/ 23 w 37"/>
                <a:gd name="T1" fmla="*/ 21 h 52"/>
                <a:gd name="T2" fmla="*/ 28 w 37"/>
                <a:gd name="T3" fmla="*/ 13 h 52"/>
                <a:gd name="T4" fmla="*/ 17 w 37"/>
                <a:gd name="T5" fmla="*/ 7 h 52"/>
                <a:gd name="T6" fmla="*/ 25 w 37"/>
                <a:gd name="T7" fmla="*/ 0 h 52"/>
                <a:gd name="T8" fmla="*/ 15 w 37"/>
                <a:gd name="T9" fmla="*/ 1 h 52"/>
                <a:gd name="T10" fmla="*/ 15 w 37"/>
                <a:gd name="T11" fmla="*/ 1 h 52"/>
                <a:gd name="T12" fmla="*/ 2 w 37"/>
                <a:gd name="T13" fmla="*/ 12 h 52"/>
                <a:gd name="T14" fmla="*/ 0 w 37"/>
                <a:gd name="T15" fmla="*/ 37 h 52"/>
                <a:gd name="T16" fmla="*/ 37 w 37"/>
                <a:gd name="T17" fmla="*/ 52 h 52"/>
                <a:gd name="T18" fmla="*/ 37 w 37"/>
                <a:gd name="T19" fmla="*/ 52 h 52"/>
                <a:gd name="T20" fmla="*/ 23 w 37"/>
                <a:gd name="T21" fmla="*/ 21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" h="52">
                  <a:moveTo>
                    <a:pt x="23" y="21"/>
                  </a:moveTo>
                  <a:cubicBezTo>
                    <a:pt x="28" y="13"/>
                    <a:pt x="28" y="13"/>
                    <a:pt x="28" y="13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19" y="0"/>
                    <a:pt x="15" y="0"/>
                    <a:pt x="15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8" y="0"/>
                    <a:pt x="3" y="5"/>
                    <a:pt x="2" y="12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10" y="46"/>
                    <a:pt x="23" y="51"/>
                    <a:pt x="37" y="52"/>
                  </a:cubicBezTo>
                  <a:cubicBezTo>
                    <a:pt x="37" y="52"/>
                    <a:pt x="37" y="52"/>
                    <a:pt x="37" y="52"/>
                  </a:cubicBezTo>
                  <a:lnTo>
                    <a:pt x="23" y="21"/>
                  </a:lnTo>
                  <a:close/>
                </a:path>
              </a:pathLst>
            </a:custGeom>
            <a:solidFill>
              <a:srgbClr val="4249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6416" tIns="43208" rIns="86416" bIns="43208" numCol="1" anchor="t" anchorCtr="0" compatLnSpc="1"/>
            <a:lstStyle/>
            <a:p>
              <a:endParaRPr lang="zh-CN" altLang="en-US" sz="1795">
                <a:solidFill>
                  <a:srgbClr val="000000"/>
                </a:solidFill>
              </a:endParaRPr>
            </a:p>
          </p:txBody>
        </p:sp>
        <p:sp>
          <p:nvSpPr>
            <p:cNvPr id="482" name="Freeform 220"/>
            <p:cNvSpPr/>
            <p:nvPr/>
          </p:nvSpPr>
          <p:spPr bwMode="auto">
            <a:xfrm>
              <a:off x="4043998" y="2081725"/>
              <a:ext cx="35782" cy="28191"/>
            </a:xfrm>
            <a:custGeom>
              <a:avLst/>
              <a:gdLst>
                <a:gd name="T0" fmla="*/ 28 w 33"/>
                <a:gd name="T1" fmla="*/ 26 h 26"/>
                <a:gd name="T2" fmla="*/ 28 w 33"/>
                <a:gd name="T3" fmla="*/ 26 h 26"/>
                <a:gd name="T4" fmla="*/ 33 w 33"/>
                <a:gd name="T5" fmla="*/ 24 h 26"/>
                <a:gd name="T6" fmla="*/ 28 w 33"/>
                <a:gd name="T7" fmla="*/ 0 h 26"/>
                <a:gd name="T8" fmla="*/ 7 w 33"/>
                <a:gd name="T9" fmla="*/ 0 h 26"/>
                <a:gd name="T10" fmla="*/ 0 w 33"/>
                <a:gd name="T11" fmla="*/ 24 h 26"/>
                <a:gd name="T12" fmla="*/ 4 w 33"/>
                <a:gd name="T13" fmla="*/ 26 h 26"/>
                <a:gd name="T14" fmla="*/ 4 w 33"/>
                <a:gd name="T15" fmla="*/ 26 h 26"/>
                <a:gd name="T16" fmla="*/ 28 w 33"/>
                <a:gd name="T17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26">
                  <a:moveTo>
                    <a:pt x="28" y="26"/>
                  </a:moveTo>
                  <a:lnTo>
                    <a:pt x="28" y="26"/>
                  </a:lnTo>
                  <a:lnTo>
                    <a:pt x="33" y="24"/>
                  </a:lnTo>
                  <a:lnTo>
                    <a:pt x="28" y="0"/>
                  </a:lnTo>
                  <a:lnTo>
                    <a:pt x="7" y="0"/>
                  </a:lnTo>
                  <a:lnTo>
                    <a:pt x="0" y="24"/>
                  </a:lnTo>
                  <a:lnTo>
                    <a:pt x="4" y="26"/>
                  </a:lnTo>
                  <a:lnTo>
                    <a:pt x="4" y="26"/>
                  </a:lnTo>
                  <a:lnTo>
                    <a:pt x="28" y="26"/>
                  </a:lnTo>
                  <a:close/>
                </a:path>
              </a:pathLst>
            </a:custGeom>
            <a:solidFill>
              <a:srgbClr val="4249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6416" tIns="43208" rIns="86416" bIns="43208" numCol="1" anchor="t" anchorCtr="0" compatLnSpc="1"/>
            <a:lstStyle/>
            <a:p>
              <a:endParaRPr lang="zh-CN" altLang="en-US" sz="1795">
                <a:solidFill>
                  <a:srgbClr val="000000"/>
                </a:solidFill>
              </a:endParaRPr>
            </a:p>
          </p:txBody>
        </p:sp>
        <p:sp>
          <p:nvSpPr>
            <p:cNvPr id="483" name="Freeform 221"/>
            <p:cNvSpPr/>
            <p:nvPr/>
          </p:nvSpPr>
          <p:spPr bwMode="auto">
            <a:xfrm>
              <a:off x="4043998" y="2109916"/>
              <a:ext cx="35782" cy="108428"/>
            </a:xfrm>
            <a:custGeom>
              <a:avLst/>
              <a:gdLst>
                <a:gd name="T0" fmla="*/ 12 w 14"/>
                <a:gd name="T1" fmla="*/ 0 h 42"/>
                <a:gd name="T2" fmla="*/ 12 w 14"/>
                <a:gd name="T3" fmla="*/ 0 h 42"/>
                <a:gd name="T4" fmla="*/ 2 w 14"/>
                <a:gd name="T5" fmla="*/ 0 h 42"/>
                <a:gd name="T6" fmla="*/ 2 w 14"/>
                <a:gd name="T7" fmla="*/ 0 h 42"/>
                <a:gd name="T8" fmla="*/ 0 w 14"/>
                <a:gd name="T9" fmla="*/ 41 h 42"/>
                <a:gd name="T10" fmla="*/ 0 w 14"/>
                <a:gd name="T11" fmla="*/ 41 h 42"/>
                <a:gd name="T12" fmla="*/ 7 w 14"/>
                <a:gd name="T13" fmla="*/ 42 h 42"/>
                <a:gd name="T14" fmla="*/ 14 w 14"/>
                <a:gd name="T15" fmla="*/ 41 h 42"/>
                <a:gd name="T16" fmla="*/ 14 w 14"/>
                <a:gd name="T17" fmla="*/ 41 h 42"/>
                <a:gd name="T18" fmla="*/ 12 w 14"/>
                <a:gd name="T1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" h="42">
                  <a:moveTo>
                    <a:pt x="12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3" y="42"/>
                    <a:pt x="5" y="42"/>
                    <a:pt x="7" y="42"/>
                  </a:cubicBezTo>
                  <a:cubicBezTo>
                    <a:pt x="10" y="42"/>
                    <a:pt x="12" y="42"/>
                    <a:pt x="14" y="41"/>
                  </a:cubicBezTo>
                  <a:cubicBezTo>
                    <a:pt x="14" y="41"/>
                    <a:pt x="14" y="41"/>
                    <a:pt x="14" y="41"/>
                  </a:cubicBezTo>
                  <a:lnTo>
                    <a:pt x="12" y="0"/>
                  </a:lnTo>
                  <a:close/>
                </a:path>
              </a:pathLst>
            </a:custGeom>
            <a:solidFill>
              <a:srgbClr val="4249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6416" tIns="43208" rIns="86416" bIns="43208" numCol="1" anchor="t" anchorCtr="0" compatLnSpc="1"/>
            <a:lstStyle/>
            <a:p>
              <a:endParaRPr lang="zh-CN" altLang="en-US" sz="1795">
                <a:solidFill>
                  <a:srgbClr val="000000"/>
                </a:solidFill>
              </a:endParaRPr>
            </a:p>
          </p:txBody>
        </p:sp>
        <p:sp>
          <p:nvSpPr>
            <p:cNvPr id="484" name="Freeform 222"/>
            <p:cNvSpPr/>
            <p:nvPr/>
          </p:nvSpPr>
          <p:spPr bwMode="auto">
            <a:xfrm>
              <a:off x="3826056" y="2032933"/>
              <a:ext cx="460821" cy="238542"/>
            </a:xfrm>
            <a:custGeom>
              <a:avLst/>
              <a:gdLst>
                <a:gd name="T0" fmla="*/ 92 w 180"/>
                <a:gd name="T1" fmla="*/ 93 h 93"/>
                <a:gd name="T2" fmla="*/ 0 w 180"/>
                <a:gd name="T3" fmla="*/ 0 h 93"/>
                <a:gd name="T4" fmla="*/ 23 w 180"/>
                <a:gd name="T5" fmla="*/ 0 h 93"/>
                <a:gd name="T6" fmla="*/ 92 w 180"/>
                <a:gd name="T7" fmla="*/ 70 h 93"/>
                <a:gd name="T8" fmla="*/ 158 w 180"/>
                <a:gd name="T9" fmla="*/ 22 h 93"/>
                <a:gd name="T10" fmla="*/ 180 w 180"/>
                <a:gd name="T11" fmla="*/ 30 h 93"/>
                <a:gd name="T12" fmla="*/ 92 w 180"/>
                <a:gd name="T13" fmla="*/ 93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0" h="93">
                  <a:moveTo>
                    <a:pt x="92" y="93"/>
                  </a:moveTo>
                  <a:cubicBezTo>
                    <a:pt x="41" y="93"/>
                    <a:pt x="0" y="51"/>
                    <a:pt x="0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39"/>
                    <a:pt x="54" y="70"/>
                    <a:pt x="92" y="70"/>
                  </a:cubicBezTo>
                  <a:cubicBezTo>
                    <a:pt x="122" y="70"/>
                    <a:pt x="149" y="51"/>
                    <a:pt x="158" y="22"/>
                  </a:cubicBezTo>
                  <a:cubicBezTo>
                    <a:pt x="180" y="30"/>
                    <a:pt x="180" y="30"/>
                    <a:pt x="180" y="30"/>
                  </a:cubicBezTo>
                  <a:cubicBezTo>
                    <a:pt x="168" y="67"/>
                    <a:pt x="132" y="93"/>
                    <a:pt x="92" y="93"/>
                  </a:cubicBezTo>
                  <a:close/>
                </a:path>
              </a:pathLst>
            </a:custGeom>
            <a:solidFill>
              <a:srgbClr val="4249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6416" tIns="43208" rIns="86416" bIns="43208" numCol="1" anchor="t" anchorCtr="0" compatLnSpc="1"/>
            <a:lstStyle/>
            <a:p>
              <a:endParaRPr lang="zh-CN" altLang="en-US" sz="1795">
                <a:solidFill>
                  <a:srgbClr val="000000"/>
                </a:solidFill>
              </a:endParaRPr>
            </a:p>
          </p:txBody>
        </p:sp>
        <p:sp>
          <p:nvSpPr>
            <p:cNvPr id="485" name="Freeform 223"/>
            <p:cNvSpPr/>
            <p:nvPr/>
          </p:nvSpPr>
          <p:spPr bwMode="auto">
            <a:xfrm>
              <a:off x="3787022" y="1979802"/>
              <a:ext cx="133367" cy="66142"/>
            </a:xfrm>
            <a:custGeom>
              <a:avLst/>
              <a:gdLst>
                <a:gd name="T0" fmla="*/ 123 w 123"/>
                <a:gd name="T1" fmla="*/ 61 h 61"/>
                <a:gd name="T2" fmla="*/ 62 w 123"/>
                <a:gd name="T3" fmla="*/ 0 h 61"/>
                <a:gd name="T4" fmla="*/ 0 w 123"/>
                <a:gd name="T5" fmla="*/ 61 h 61"/>
                <a:gd name="T6" fmla="*/ 123 w 123"/>
                <a:gd name="T7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61">
                  <a:moveTo>
                    <a:pt x="123" y="61"/>
                  </a:moveTo>
                  <a:lnTo>
                    <a:pt x="62" y="0"/>
                  </a:lnTo>
                  <a:lnTo>
                    <a:pt x="0" y="61"/>
                  </a:lnTo>
                  <a:lnTo>
                    <a:pt x="123" y="61"/>
                  </a:lnTo>
                  <a:close/>
                </a:path>
              </a:pathLst>
            </a:custGeom>
            <a:solidFill>
              <a:srgbClr val="4249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6416" tIns="43208" rIns="86416" bIns="43208" numCol="1" anchor="t" anchorCtr="0" compatLnSpc="1"/>
            <a:lstStyle/>
            <a:p>
              <a:endParaRPr lang="zh-CN" altLang="en-US" sz="1795">
                <a:solidFill>
                  <a:srgbClr val="000000"/>
                </a:solidFill>
              </a:endParaRPr>
            </a:p>
          </p:txBody>
        </p:sp>
        <p:sp>
          <p:nvSpPr>
            <p:cNvPr id="486" name="Freeform 224"/>
            <p:cNvSpPr/>
            <p:nvPr/>
          </p:nvSpPr>
          <p:spPr bwMode="auto">
            <a:xfrm>
              <a:off x="3837984" y="1797643"/>
              <a:ext cx="461905" cy="235290"/>
            </a:xfrm>
            <a:custGeom>
              <a:avLst/>
              <a:gdLst>
                <a:gd name="T0" fmla="*/ 180 w 180"/>
                <a:gd name="T1" fmla="*/ 92 h 92"/>
                <a:gd name="T2" fmla="*/ 157 w 180"/>
                <a:gd name="T3" fmla="*/ 92 h 92"/>
                <a:gd name="T4" fmla="*/ 88 w 180"/>
                <a:gd name="T5" fmla="*/ 23 h 92"/>
                <a:gd name="T6" fmla="*/ 21 w 180"/>
                <a:gd name="T7" fmla="*/ 70 h 92"/>
                <a:gd name="T8" fmla="*/ 0 w 180"/>
                <a:gd name="T9" fmla="*/ 63 h 92"/>
                <a:gd name="T10" fmla="*/ 88 w 180"/>
                <a:gd name="T11" fmla="*/ 0 h 92"/>
                <a:gd name="T12" fmla="*/ 180 w 180"/>
                <a:gd name="T13" fmla="*/ 92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0" h="92">
                  <a:moveTo>
                    <a:pt x="180" y="92"/>
                  </a:moveTo>
                  <a:cubicBezTo>
                    <a:pt x="157" y="92"/>
                    <a:pt x="157" y="92"/>
                    <a:pt x="157" y="92"/>
                  </a:cubicBezTo>
                  <a:cubicBezTo>
                    <a:pt x="157" y="54"/>
                    <a:pt x="126" y="23"/>
                    <a:pt x="88" y="23"/>
                  </a:cubicBezTo>
                  <a:cubicBezTo>
                    <a:pt x="57" y="23"/>
                    <a:pt x="31" y="42"/>
                    <a:pt x="21" y="70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12" y="25"/>
                    <a:pt x="48" y="0"/>
                    <a:pt x="88" y="0"/>
                  </a:cubicBezTo>
                  <a:cubicBezTo>
                    <a:pt x="139" y="0"/>
                    <a:pt x="180" y="41"/>
                    <a:pt x="180" y="92"/>
                  </a:cubicBezTo>
                  <a:close/>
                </a:path>
              </a:pathLst>
            </a:custGeom>
            <a:solidFill>
              <a:srgbClr val="4249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6416" tIns="43208" rIns="86416" bIns="43208" numCol="1" anchor="t" anchorCtr="0" compatLnSpc="1"/>
            <a:lstStyle/>
            <a:p>
              <a:endParaRPr lang="zh-CN" altLang="en-US" sz="1795">
                <a:solidFill>
                  <a:srgbClr val="000000"/>
                </a:solidFill>
              </a:endParaRPr>
            </a:p>
          </p:txBody>
        </p:sp>
        <p:sp>
          <p:nvSpPr>
            <p:cNvPr id="487" name="Freeform 225"/>
            <p:cNvSpPr/>
            <p:nvPr/>
          </p:nvSpPr>
          <p:spPr bwMode="auto">
            <a:xfrm>
              <a:off x="4202303" y="2021005"/>
              <a:ext cx="135536" cy="68310"/>
            </a:xfrm>
            <a:custGeom>
              <a:avLst/>
              <a:gdLst>
                <a:gd name="T0" fmla="*/ 0 w 125"/>
                <a:gd name="T1" fmla="*/ 0 h 63"/>
                <a:gd name="T2" fmla="*/ 64 w 125"/>
                <a:gd name="T3" fmla="*/ 63 h 63"/>
                <a:gd name="T4" fmla="*/ 125 w 125"/>
                <a:gd name="T5" fmla="*/ 0 h 63"/>
                <a:gd name="T6" fmla="*/ 0 w 125"/>
                <a:gd name="T7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5" h="63">
                  <a:moveTo>
                    <a:pt x="0" y="0"/>
                  </a:moveTo>
                  <a:lnTo>
                    <a:pt x="64" y="63"/>
                  </a:lnTo>
                  <a:lnTo>
                    <a:pt x="12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249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6416" tIns="43208" rIns="86416" bIns="43208" numCol="1" anchor="t" anchorCtr="0" compatLnSpc="1"/>
            <a:lstStyle/>
            <a:p>
              <a:endParaRPr lang="zh-CN" altLang="en-US" sz="1795">
                <a:solidFill>
                  <a:srgbClr val="000000"/>
                </a:solidFill>
              </a:endParaRPr>
            </a:p>
          </p:txBody>
        </p:sp>
      </p:grpSp>
      <p:sp>
        <p:nvSpPr>
          <p:cNvPr id="430" name="TextBox 42"/>
          <p:cNvSpPr txBox="1"/>
          <p:nvPr/>
        </p:nvSpPr>
        <p:spPr>
          <a:xfrm>
            <a:off x="944443" y="2945663"/>
            <a:ext cx="58808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5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学习汇报</a:t>
            </a:r>
          </a:p>
        </p:txBody>
      </p:sp>
      <p:sp>
        <p:nvSpPr>
          <p:cNvPr id="431" name="文本框 27"/>
          <p:cNvSpPr txBox="1"/>
          <p:nvPr/>
        </p:nvSpPr>
        <p:spPr>
          <a:xfrm>
            <a:off x="1826357" y="3870476"/>
            <a:ext cx="49989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zh-CN" altLang="en-US" sz="2400" dirty="0">
              <a:solidFill>
                <a:schemeClr val="bg1">
                  <a:lumMod val="50000"/>
                </a:schemeClr>
              </a:solidFill>
              <a:latin typeface="造字工房典黑（非商用）常规体" pitchFamily="2" charset="-122"/>
              <a:ea typeface="造字工房典黑（非商用）常规体" pitchFamily="2" charset="-122"/>
            </a:endParaRPr>
          </a:p>
        </p:txBody>
      </p:sp>
      <p:sp>
        <p:nvSpPr>
          <p:cNvPr id="433" name="TextBox 1"/>
          <p:cNvSpPr txBox="1"/>
          <p:nvPr/>
        </p:nvSpPr>
        <p:spPr>
          <a:xfrm>
            <a:off x="2282526" y="4332137"/>
            <a:ext cx="4542813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导师：王亮亮            汇报人：王慧文   </a:t>
            </a:r>
            <a:endParaRPr lang="en-US" altLang="zh-CN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/>
            <a:r>
              <a:rPr lang="en-US" altLang="zh-CN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2020.2.19</a:t>
            </a:r>
            <a:endParaRPr lang="zh-CN" altLang="en-US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2000"/>
    </mc:Choice>
    <mc:Fallback>
      <p:transition advTm="2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36554" y="1125541"/>
            <a:ext cx="11522075" cy="532859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文本框 5">
            <a:extLst>
              <a:ext uri="{FF2B5EF4-FFF2-40B4-BE49-F238E27FC236}">
                <a16:creationId xmlns:a16="http://schemas.microsoft.com/office/drawing/2014/main" id="{6AC5F30D-44DA-4419-8BE0-0C31C4CB723B}"/>
              </a:ext>
            </a:extLst>
          </p:cNvPr>
          <p:cNvSpPr txBox="1"/>
          <p:nvPr/>
        </p:nvSpPr>
        <p:spPr>
          <a:xfrm>
            <a:off x="170289" y="353307"/>
            <a:ext cx="52792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5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sz="3600" dirty="0">
                <a:solidFill>
                  <a:srgbClr val="0070C0"/>
                </a:solidFill>
              </a:rPr>
              <a:t>ECDSA</a:t>
            </a:r>
            <a:r>
              <a:rPr lang="zh-CN" altLang="en-US" sz="3600" dirty="0">
                <a:solidFill>
                  <a:srgbClr val="0070C0"/>
                </a:solidFill>
              </a:rPr>
              <a:t>数字签名方案</a:t>
            </a:r>
            <a:endParaRPr lang="zh-CN" altLang="zh-CN" sz="3600" dirty="0">
              <a:solidFill>
                <a:srgbClr val="0070C0"/>
              </a:solidFill>
            </a:endParaRPr>
          </a:p>
        </p:txBody>
      </p:sp>
      <p:graphicFrame>
        <p:nvGraphicFramePr>
          <p:cNvPr id="8" name="表格 8">
            <a:extLst>
              <a:ext uri="{FF2B5EF4-FFF2-40B4-BE49-F238E27FC236}">
                <a16:creationId xmlns:a16="http://schemas.microsoft.com/office/drawing/2014/main" id="{6C01D6C9-490A-449D-AFF9-CB79496A22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4412868"/>
              </p:ext>
            </p:extLst>
          </p:nvPr>
        </p:nvGraphicFramePr>
        <p:xfrm>
          <a:off x="480964" y="1269554"/>
          <a:ext cx="5832648" cy="76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4216">
                  <a:extLst>
                    <a:ext uri="{9D8B030D-6E8A-4147-A177-3AD203B41FA5}">
                      <a16:colId xmlns:a16="http://schemas.microsoft.com/office/drawing/2014/main" val="2201453647"/>
                    </a:ext>
                  </a:extLst>
                </a:gridCol>
                <a:gridCol w="1135947">
                  <a:extLst>
                    <a:ext uri="{9D8B030D-6E8A-4147-A177-3AD203B41FA5}">
                      <a16:colId xmlns:a16="http://schemas.microsoft.com/office/drawing/2014/main" val="2099362399"/>
                    </a:ext>
                  </a:extLst>
                </a:gridCol>
                <a:gridCol w="2752485">
                  <a:extLst>
                    <a:ext uri="{9D8B030D-6E8A-4147-A177-3AD203B41FA5}">
                      <a16:colId xmlns:a16="http://schemas.microsoft.com/office/drawing/2014/main" val="16557767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数字签名方案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DSA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ECDSA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12630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定义域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素数域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有限域上的椭圆曲线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1110560"/>
                  </a:ext>
                </a:extLst>
              </a:tr>
            </a:tbl>
          </a:graphicData>
        </a:graphic>
      </p:graphicFrame>
      <p:sp>
        <p:nvSpPr>
          <p:cNvPr id="10" name="文本框 9">
            <a:extLst>
              <a:ext uri="{FF2B5EF4-FFF2-40B4-BE49-F238E27FC236}">
                <a16:creationId xmlns:a16="http://schemas.microsoft.com/office/drawing/2014/main" id="{AC86AD78-5E81-4A3B-BE48-FD251437D16B}"/>
              </a:ext>
            </a:extLst>
          </p:cNvPr>
          <p:cNvSpPr txBox="1"/>
          <p:nvPr/>
        </p:nvSpPr>
        <p:spPr>
          <a:xfrm flipH="1">
            <a:off x="5197489" y="668813"/>
            <a:ext cx="37084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比特币系统中用的数字签名方案</a:t>
            </a:r>
          </a:p>
        </p:txBody>
      </p:sp>
      <p:sp>
        <p:nvSpPr>
          <p:cNvPr id="14" name="箭头: V 形 13">
            <a:extLst>
              <a:ext uri="{FF2B5EF4-FFF2-40B4-BE49-F238E27FC236}">
                <a16:creationId xmlns:a16="http://schemas.microsoft.com/office/drawing/2014/main" id="{724D7CDE-053D-4C67-B37E-E720ABA40DC4}"/>
              </a:ext>
            </a:extLst>
          </p:cNvPr>
          <p:cNvSpPr/>
          <p:nvPr/>
        </p:nvSpPr>
        <p:spPr>
          <a:xfrm>
            <a:off x="336545" y="2277666"/>
            <a:ext cx="216425" cy="288032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C786374-416E-40C9-9430-29557E418A81}"/>
              </a:ext>
            </a:extLst>
          </p:cNvPr>
          <p:cNvSpPr txBox="1"/>
          <p:nvPr/>
        </p:nvSpPr>
        <p:spPr>
          <a:xfrm>
            <a:off x="696986" y="2229321"/>
            <a:ext cx="2592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/>
              <a:t>椭圆曲线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0C498DA1-F94B-44A8-96F2-F8C3B14DD539}"/>
                  </a:ext>
                </a:extLst>
              </p:cNvPr>
              <p:cNvSpPr txBox="1"/>
              <p:nvPr/>
            </p:nvSpPr>
            <p:spPr>
              <a:xfrm>
                <a:off x="696986" y="2649652"/>
                <a:ext cx="4824537" cy="9589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400" b="1" dirty="0"/>
                  <a:t>黎曼猜想：任意两条直线在无穷远处相交。</a:t>
                </a:r>
                <a:endParaRPr lang="en-US" altLang="zh-CN" sz="1400" b="1" dirty="0"/>
              </a:p>
              <a:p>
                <a:endParaRPr lang="en-US" altLang="zh-CN" sz="1400" b="1" dirty="0"/>
              </a:p>
              <a:p>
                <a:r>
                  <a:rPr lang="zh-CN" altLang="en-US" sz="1400" b="1" dirty="0"/>
                  <a:t>黎曼几何曲线方程：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4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4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p>
                        <m:r>
                          <a:rPr lang="en-US" altLang="zh-CN" sz="14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altLang="zh-CN" sz="1400" b="1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14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altLang="zh-CN" sz="1400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</m:sup>
                    </m:sSup>
                    <m:r>
                      <a:rPr lang="en-US" altLang="zh-CN" sz="1400" b="1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14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sz="1400" b="1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1400" b="1" i="1" smtClean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endParaRPr lang="en-US" altLang="zh-CN" sz="1400" b="1" dirty="0"/>
              </a:p>
              <a:p>
                <a:endParaRPr lang="zh-CN" altLang="en-US" sz="1400" b="1" dirty="0"/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0C498DA1-F94B-44A8-96F2-F8C3B14DD5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986" y="2649652"/>
                <a:ext cx="4824537" cy="958917"/>
              </a:xfrm>
              <a:prstGeom prst="rect">
                <a:avLst/>
              </a:prstGeom>
              <a:blipFill>
                <a:blip r:embed="rId3"/>
                <a:stretch>
                  <a:fillRect l="-379" t="-25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图片 17">
            <a:extLst>
              <a:ext uri="{FF2B5EF4-FFF2-40B4-BE49-F238E27FC236}">
                <a16:creationId xmlns:a16="http://schemas.microsoft.com/office/drawing/2014/main" id="{92277712-4F94-4D6A-B794-F32C089497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003" y="3726743"/>
            <a:ext cx="2699952" cy="2367347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1C4A335F-774C-4FDE-9599-2576F591E049}"/>
              </a:ext>
            </a:extLst>
          </p:cNvPr>
          <p:cNvSpPr txBox="1"/>
          <p:nvPr/>
        </p:nvSpPr>
        <p:spPr>
          <a:xfrm>
            <a:off x="5640946" y="2971800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ABA0F94A-AA53-4467-8707-2090F1C70378}"/>
              </a:ext>
            </a:extLst>
          </p:cNvPr>
          <p:cNvSpPr txBox="1"/>
          <p:nvPr/>
        </p:nvSpPr>
        <p:spPr>
          <a:xfrm>
            <a:off x="4169532" y="2648785"/>
            <a:ext cx="40324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定义椭圆曲线上点之间的加减运算</a:t>
            </a: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22A54970-62D1-4095-9917-F1380CC142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5379" y="3714199"/>
            <a:ext cx="2688437" cy="2476576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F4BF13C0-0E06-473D-892F-26D7BD571C1C}"/>
              </a:ext>
            </a:extLst>
          </p:cNvPr>
          <p:cNvSpPr txBox="1"/>
          <p:nvPr/>
        </p:nvSpPr>
        <p:spPr>
          <a:xfrm>
            <a:off x="4313751" y="2971800"/>
            <a:ext cx="22322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/>
              <a:t>A+B+C=0</a:t>
            </a:r>
            <a:r>
              <a:rPr lang="zh-CN" altLang="en-US" sz="1400" b="1" dirty="0"/>
              <a:t>（</a:t>
            </a:r>
            <a:r>
              <a:rPr lang="en-US" altLang="zh-CN" sz="1400" b="1" dirty="0"/>
              <a:t>0</a:t>
            </a:r>
            <a:r>
              <a:rPr lang="zh-CN" altLang="en-US" sz="1400" b="1" dirty="0"/>
              <a:t>代表无穷远点）</a:t>
            </a:r>
            <a:endParaRPr lang="en-US" altLang="zh-CN" sz="1400" b="1" dirty="0"/>
          </a:p>
          <a:p>
            <a:r>
              <a:rPr lang="en-US" altLang="zh-CN" sz="1400" b="1" dirty="0"/>
              <a:t>A+B=-C=D</a:t>
            </a:r>
            <a:endParaRPr lang="zh-CN" altLang="en-US" sz="1400" b="1" dirty="0"/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0C1AD6C6-9AFB-40E4-88F8-4FDEE94F552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5779" y="3726743"/>
            <a:ext cx="2808271" cy="2484710"/>
          </a:xfrm>
          <a:prstGeom prst="rect">
            <a:avLst/>
          </a:prstGeom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9F9A080F-6398-4200-9FD1-08006D436448}"/>
              </a:ext>
            </a:extLst>
          </p:cNvPr>
          <p:cNvSpPr txBox="1"/>
          <p:nvPr/>
        </p:nvSpPr>
        <p:spPr>
          <a:xfrm>
            <a:off x="7393731" y="2925738"/>
            <a:ext cx="31683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/>
              <a:t>特殊情况：</a:t>
            </a:r>
            <a:endParaRPr lang="en-US" altLang="zh-CN" sz="1400" b="1" dirty="0"/>
          </a:p>
          <a:p>
            <a:r>
              <a:rPr lang="en-US" altLang="zh-CN" sz="1400" b="1" dirty="0"/>
              <a:t>A+A=C</a:t>
            </a:r>
            <a:endParaRPr lang="zh-CN" altLang="en-US" sz="1400" b="1" dirty="0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6A125759-2E5A-4A80-BFE8-B11AC24F4A24}"/>
              </a:ext>
            </a:extLst>
          </p:cNvPr>
          <p:cNvSpPr txBox="1"/>
          <p:nvPr/>
        </p:nvSpPr>
        <p:spPr>
          <a:xfrm>
            <a:off x="9800123" y="2598653"/>
            <a:ext cx="12961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/>
              <a:t>标量乘法：</a:t>
            </a:r>
            <a:endParaRPr lang="en-US" altLang="zh-CN" sz="1600" b="1" dirty="0"/>
          </a:p>
          <a:p>
            <a:r>
              <a:rPr lang="en-US" altLang="zh-CN" sz="1600" b="1" dirty="0"/>
              <a:t>2A=A +A</a:t>
            </a:r>
          </a:p>
          <a:p>
            <a:r>
              <a:rPr lang="en-US" altLang="zh-CN" sz="1600" b="1" dirty="0"/>
              <a:t>3A=A+A+A</a:t>
            </a:r>
            <a:endParaRPr lang="zh-CN" altLang="en-US" sz="1600" b="1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2000"/>
    </mc:Choice>
    <mc:Fallback>
      <p:transition advTm="2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AB882358-5556-49FA-A7D9-DA8DBD04E4FE}"/>
              </a:ext>
            </a:extLst>
          </p:cNvPr>
          <p:cNvSpPr/>
          <p:nvPr/>
        </p:nvSpPr>
        <p:spPr>
          <a:xfrm>
            <a:off x="552971" y="477466"/>
            <a:ext cx="2952328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实数域上连续的椭圆曲线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38D46A5-D6D7-4DFB-B51E-C778A8D4E177}"/>
              </a:ext>
            </a:extLst>
          </p:cNvPr>
          <p:cNvSpPr/>
          <p:nvPr/>
        </p:nvSpPr>
        <p:spPr>
          <a:xfrm>
            <a:off x="552971" y="1917626"/>
            <a:ext cx="2952328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整数有限域</a:t>
            </a:r>
          </a:p>
        </p:txBody>
      </p:sp>
      <p:sp>
        <p:nvSpPr>
          <p:cNvPr id="10" name="箭头: 下 9">
            <a:extLst>
              <a:ext uri="{FF2B5EF4-FFF2-40B4-BE49-F238E27FC236}">
                <a16:creationId xmlns:a16="http://schemas.microsoft.com/office/drawing/2014/main" id="{2F123FEC-F2E1-475B-B1CB-0C66306021FE}"/>
              </a:ext>
            </a:extLst>
          </p:cNvPr>
          <p:cNvSpPr/>
          <p:nvPr/>
        </p:nvSpPr>
        <p:spPr>
          <a:xfrm>
            <a:off x="1921123" y="981522"/>
            <a:ext cx="288032" cy="93610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DA864B4B-F64A-4860-B894-C0E58266AA56}"/>
              </a:ext>
            </a:extLst>
          </p:cNvPr>
          <p:cNvSpPr/>
          <p:nvPr/>
        </p:nvSpPr>
        <p:spPr>
          <a:xfrm>
            <a:off x="4009355" y="477466"/>
            <a:ext cx="2952328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无限个点</a:t>
            </a: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C2DC1DD0-3CC8-4395-897D-DADA6CFCF7C7}"/>
              </a:ext>
            </a:extLst>
          </p:cNvPr>
          <p:cNvSpPr/>
          <p:nvPr/>
        </p:nvSpPr>
        <p:spPr>
          <a:xfrm>
            <a:off x="4009355" y="1917626"/>
            <a:ext cx="2952328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有限个点</a:t>
            </a:r>
          </a:p>
        </p:txBody>
      </p:sp>
      <p:sp>
        <p:nvSpPr>
          <p:cNvPr id="49" name="箭头: 下 48">
            <a:extLst>
              <a:ext uri="{FF2B5EF4-FFF2-40B4-BE49-F238E27FC236}">
                <a16:creationId xmlns:a16="http://schemas.microsoft.com/office/drawing/2014/main" id="{C7240960-464E-41A7-A7E1-36FD91CD0666}"/>
              </a:ext>
            </a:extLst>
          </p:cNvPr>
          <p:cNvSpPr/>
          <p:nvPr/>
        </p:nvSpPr>
        <p:spPr>
          <a:xfrm>
            <a:off x="5377507" y="981522"/>
            <a:ext cx="288032" cy="93610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CD851F23-DD08-4633-A75A-834B608811AF}"/>
                  </a:ext>
                </a:extLst>
              </p:cNvPr>
              <p:cNvSpPr txBox="1"/>
              <p:nvPr/>
            </p:nvSpPr>
            <p:spPr>
              <a:xfrm>
                <a:off x="336947" y="2661369"/>
                <a:ext cx="5976664" cy="3847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1" i="1">
                            <a:latin typeface="Cambria Math" panose="02040503050406030204" pitchFamily="18" charset="0"/>
                          </a:rPr>
                          <m:t>𝒁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1600" b="1" i="1">
                            <a:latin typeface="Cambria Math" panose="02040503050406030204" pitchFamily="18" charset="0"/>
                          </a:rPr>
                          <m:t>p</m:t>
                        </m:r>
                      </m:sub>
                    </m:sSub>
                  </m:oMath>
                </a14:m>
                <a:r>
                  <a:rPr lang="zh-CN" altLang="en-US" sz="1600" b="1" dirty="0"/>
                  <a:t>上的椭圆曲线方程</a:t>
                </a:r>
                <a:r>
                  <a:rPr lang="en-US" altLang="zh-CN" dirty="0"/>
                  <a:t>Ep(</a:t>
                </a:r>
                <a:r>
                  <a:rPr lang="en-US" altLang="zh-CN" dirty="0" err="1"/>
                  <a:t>a,b</a:t>
                </a:r>
                <a:r>
                  <a:rPr lang="en-US" altLang="zh-CN" dirty="0"/>
                  <a:t>)</a:t>
                </a:r>
                <a:r>
                  <a:rPr lang="zh-CN" altLang="en-US" sz="1600" b="1" dirty="0"/>
                  <a:t>：</a:t>
                </a:r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CD851F23-DD08-4633-A75A-834B608811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947" y="2661369"/>
                <a:ext cx="5976664" cy="384721"/>
              </a:xfrm>
              <a:prstGeom prst="rect">
                <a:avLst/>
              </a:prstGeom>
              <a:blipFill>
                <a:blip r:embed="rId3"/>
                <a:stretch>
                  <a:fillRect t="-9524" b="-253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图片 13">
            <a:extLst>
              <a:ext uri="{FF2B5EF4-FFF2-40B4-BE49-F238E27FC236}">
                <a16:creationId xmlns:a16="http://schemas.microsoft.com/office/drawing/2014/main" id="{377DC41D-A8A8-45F7-8DC0-E63BD180D4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267" y="3213770"/>
            <a:ext cx="3534147" cy="2513560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9A0756FC-9B8B-4FB7-9377-0E11FCD8F50C}"/>
              </a:ext>
            </a:extLst>
          </p:cNvPr>
          <p:cNvSpPr txBox="1"/>
          <p:nvPr/>
        </p:nvSpPr>
        <p:spPr>
          <a:xfrm>
            <a:off x="3025118" y="2661368"/>
            <a:ext cx="3096344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altLang="zh-CN" dirty="0"/>
              <a:t>y2</a:t>
            </a:r>
            <a:r>
              <a:rPr lang="el-GR" altLang="zh-CN" dirty="0"/>
              <a:t>Ξ</a:t>
            </a:r>
            <a:r>
              <a:rPr lang="da-DK" altLang="zh-CN" dirty="0"/>
              <a:t>x3+ax+b(mod p) </a:t>
            </a:r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1FC5AB99-D76B-410B-BA4B-85F57DFA7AFF}"/>
              </a:ext>
            </a:extLst>
          </p:cNvPr>
          <p:cNvSpPr txBox="1"/>
          <p:nvPr/>
        </p:nvSpPr>
        <p:spPr>
          <a:xfrm>
            <a:off x="5164165" y="2661368"/>
            <a:ext cx="4029765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1</a:t>
            </a:r>
            <a:r>
              <a:rPr lang="zh-CN" altLang="en-US" sz="1400" dirty="0"/>
              <a:t>、</a:t>
            </a:r>
            <a:r>
              <a:rPr lang="en-US" altLang="zh-CN" sz="1400" b="1" dirty="0"/>
              <a:t>P</a:t>
            </a:r>
            <a:r>
              <a:rPr lang="zh-CN" altLang="en-US" sz="1400" b="1" dirty="0"/>
              <a:t>（素数）的选取</a:t>
            </a:r>
            <a:r>
              <a:rPr lang="zh-CN" altLang="en-US" sz="1400" dirty="0"/>
              <a:t>：</a:t>
            </a:r>
            <a:r>
              <a:rPr lang="en-US" altLang="zh-CN" sz="1400" dirty="0"/>
              <a:t>p </a:t>
            </a:r>
            <a:r>
              <a:rPr lang="zh-CN" altLang="en-US" sz="1400" dirty="0"/>
              <a:t>越大越安全，但计算速度会变慢，</a:t>
            </a:r>
            <a:r>
              <a:rPr lang="en-US" altLang="zh-CN" sz="1400" dirty="0"/>
              <a:t>200</a:t>
            </a:r>
            <a:r>
              <a:rPr lang="zh-CN" altLang="en-US" sz="1400" dirty="0"/>
              <a:t>位左右可以满足一般安全要求。</a:t>
            </a:r>
          </a:p>
          <a:p>
            <a:r>
              <a:rPr lang="en-US" altLang="zh-CN" sz="1400" dirty="0"/>
              <a:t>2</a:t>
            </a:r>
            <a:r>
              <a:rPr lang="zh-CN" altLang="en-US" sz="1400" dirty="0"/>
              <a:t>、</a:t>
            </a:r>
            <a:r>
              <a:rPr lang="en-US" altLang="zh-CN" sz="1400" b="1" dirty="0"/>
              <a:t>a</a:t>
            </a:r>
            <a:r>
              <a:rPr lang="zh-CN" altLang="en-US" sz="1400" b="1" dirty="0"/>
              <a:t>、</a:t>
            </a:r>
            <a:r>
              <a:rPr lang="en-US" altLang="zh-CN" sz="1400" b="1" dirty="0"/>
              <a:t>b</a:t>
            </a:r>
            <a:r>
              <a:rPr lang="zh-CN" altLang="en-US" sz="1400" b="1" dirty="0"/>
              <a:t>（小于</a:t>
            </a:r>
            <a:r>
              <a:rPr lang="en-US" altLang="zh-CN" sz="1400" b="1" dirty="0"/>
              <a:t>p-1</a:t>
            </a:r>
            <a:r>
              <a:rPr lang="zh-CN" altLang="en-US" sz="1400" b="1" dirty="0"/>
              <a:t>的正整数）的选取</a:t>
            </a:r>
            <a:r>
              <a:rPr lang="zh-CN" altLang="en-US" sz="1400" dirty="0"/>
              <a:t>：先随机产生</a:t>
            </a:r>
            <a:r>
              <a:rPr lang="en-US" altLang="zh-CN" sz="1400" dirty="0"/>
              <a:t>a</a:t>
            </a:r>
            <a:r>
              <a:rPr lang="zh-CN" altLang="en-US" sz="1400" dirty="0"/>
              <a:t>，依据</a:t>
            </a:r>
            <a:r>
              <a:rPr lang="en-US" altLang="zh-CN" sz="1400" dirty="0"/>
              <a:t>4a3+27b2≠0 (mod p)</a:t>
            </a:r>
            <a:r>
              <a:rPr lang="zh-CN" altLang="en-US" sz="1400" dirty="0"/>
              <a:t>判断随机产生的</a:t>
            </a:r>
            <a:r>
              <a:rPr lang="en-US" altLang="zh-CN" sz="1400" dirty="0"/>
              <a:t>b</a:t>
            </a:r>
            <a:r>
              <a:rPr lang="zh-CN" altLang="en-US" sz="1400" dirty="0"/>
              <a:t>是否合适</a:t>
            </a:r>
            <a:endParaRPr lang="en-US" altLang="zh-CN" sz="1400" dirty="0"/>
          </a:p>
          <a:p>
            <a:endParaRPr lang="en-US" altLang="zh-CN" sz="1400" dirty="0"/>
          </a:p>
          <a:p>
            <a:r>
              <a:rPr lang="en-US" altLang="zh-CN" sz="1400" dirty="0"/>
              <a:t>4</a:t>
            </a:r>
            <a:r>
              <a:rPr lang="zh-CN" altLang="en-US" sz="1400" dirty="0"/>
              <a:t>、</a:t>
            </a:r>
            <a:r>
              <a:rPr lang="zh-CN" altLang="en-US" sz="1400" b="1" dirty="0"/>
              <a:t>基点</a:t>
            </a:r>
            <a:r>
              <a:rPr lang="en-US" altLang="zh-CN" sz="1400" b="1" dirty="0"/>
              <a:t>G</a:t>
            </a:r>
            <a:r>
              <a:rPr lang="zh-CN" altLang="en-US" sz="1400" b="1" dirty="0"/>
              <a:t>的确定</a:t>
            </a:r>
            <a:r>
              <a:rPr lang="zh-CN" altLang="en-US" sz="1400" dirty="0"/>
              <a:t>：随着参数</a:t>
            </a:r>
            <a:r>
              <a:rPr lang="en-US" altLang="zh-CN" sz="1400" dirty="0" err="1"/>
              <a:t>a,b,p</a:t>
            </a:r>
            <a:r>
              <a:rPr lang="zh-CN" altLang="en-US" sz="1400" dirty="0"/>
              <a:t>确定，这条曲线</a:t>
            </a:r>
            <a:r>
              <a:rPr lang="en-US" altLang="zh-CN" sz="1400" dirty="0"/>
              <a:t>y2=x3+ax+b</a:t>
            </a:r>
            <a:r>
              <a:rPr lang="zh-CN" altLang="en-US" sz="1400" dirty="0"/>
              <a:t>就定下来了。先随机产生</a:t>
            </a:r>
            <a:r>
              <a:rPr lang="en-US" altLang="zh-CN" sz="1400" dirty="0"/>
              <a:t>0</a:t>
            </a:r>
            <a:r>
              <a:rPr lang="zh-CN" altLang="en-US" sz="1400" dirty="0"/>
              <a:t>到</a:t>
            </a:r>
            <a:r>
              <a:rPr lang="en-US" altLang="zh-CN" sz="1400" dirty="0"/>
              <a:t>p-1</a:t>
            </a:r>
            <a:r>
              <a:rPr lang="zh-CN" altLang="en-US" sz="1400" dirty="0"/>
              <a:t>间的整数作为基点</a:t>
            </a:r>
            <a:r>
              <a:rPr lang="en-US" altLang="zh-CN" sz="1400" dirty="0"/>
              <a:t>x</a:t>
            </a:r>
            <a:r>
              <a:rPr lang="zh-CN" altLang="en-US" sz="1400" dirty="0"/>
              <a:t>坐标，计算</a:t>
            </a:r>
            <a:r>
              <a:rPr lang="en-US" altLang="zh-CN" sz="1400" dirty="0"/>
              <a:t>x3+ax+b</a:t>
            </a:r>
            <a:r>
              <a:rPr lang="zh-CN" altLang="en-US" sz="1400" dirty="0"/>
              <a:t>的结果再开方就得出基点</a:t>
            </a:r>
            <a:r>
              <a:rPr lang="en-US" altLang="zh-CN" sz="1400" dirty="0"/>
              <a:t>y</a:t>
            </a:r>
            <a:r>
              <a:rPr lang="zh-CN" altLang="en-US" sz="1400" dirty="0"/>
              <a:t>坐标。</a:t>
            </a:r>
          </a:p>
          <a:p>
            <a:endParaRPr lang="zh-CN" altLang="en-US" sz="1400" dirty="0"/>
          </a:p>
          <a:p>
            <a:r>
              <a:rPr lang="en-US" altLang="zh-CN" sz="1400" dirty="0"/>
              <a:t>5</a:t>
            </a:r>
            <a:r>
              <a:rPr lang="zh-CN" altLang="en-US" sz="1400" dirty="0"/>
              <a:t>、</a:t>
            </a:r>
            <a:r>
              <a:rPr lang="zh-CN" altLang="en-US" sz="1400" b="1" dirty="0"/>
              <a:t>私钥</a:t>
            </a:r>
            <a:r>
              <a:rPr lang="en-US" altLang="zh-CN" sz="1400" b="1" dirty="0"/>
              <a:t>d</a:t>
            </a:r>
            <a:r>
              <a:rPr lang="zh-CN" altLang="en-US" sz="1400" b="1" dirty="0"/>
              <a:t>的确定</a:t>
            </a:r>
            <a:r>
              <a:rPr lang="zh-CN" altLang="en-US" sz="1400" dirty="0"/>
              <a:t>：选取</a:t>
            </a:r>
            <a:r>
              <a:rPr lang="en-US" altLang="zh-CN" sz="1400" dirty="0"/>
              <a:t>1</a:t>
            </a:r>
            <a:r>
              <a:rPr lang="zh-CN" altLang="en-US" sz="1400" dirty="0"/>
              <a:t>到</a:t>
            </a:r>
            <a:r>
              <a:rPr lang="en-US" altLang="zh-CN" sz="1400" dirty="0"/>
              <a:t>P-1</a:t>
            </a:r>
            <a:r>
              <a:rPr lang="zh-CN" altLang="en-US" sz="1400" dirty="0"/>
              <a:t>之间的素数</a:t>
            </a:r>
            <a:endParaRPr lang="en-US" altLang="zh-CN" sz="1400" dirty="0"/>
          </a:p>
          <a:p>
            <a:r>
              <a:rPr lang="en-US" altLang="zh-CN" sz="1400" dirty="0"/>
              <a:t>6</a:t>
            </a:r>
            <a:r>
              <a:rPr lang="zh-CN" altLang="en-US" sz="1400" dirty="0"/>
              <a:t>、</a:t>
            </a:r>
            <a:r>
              <a:rPr lang="zh-CN" altLang="en-US" sz="1400" b="1" dirty="0"/>
              <a:t>公钥</a:t>
            </a:r>
            <a:r>
              <a:rPr lang="en-US" altLang="zh-CN" sz="1400" b="1" dirty="0"/>
              <a:t>K</a:t>
            </a:r>
            <a:r>
              <a:rPr lang="zh-CN" altLang="en-US" sz="1400" b="1" dirty="0"/>
              <a:t>的确定</a:t>
            </a:r>
            <a:r>
              <a:rPr lang="zh-CN" altLang="en-US" sz="1400" dirty="0"/>
              <a:t>：</a:t>
            </a:r>
            <a:r>
              <a:rPr lang="en-US" altLang="zh-CN" sz="1400" dirty="0"/>
              <a:t>K=</a:t>
            </a:r>
            <a:r>
              <a:rPr lang="en-US" altLang="zh-CN" sz="1400" dirty="0" err="1"/>
              <a:t>kG</a:t>
            </a:r>
            <a:endParaRPr lang="zh-CN" altLang="en-US" sz="14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2000"/>
    </mc:Choice>
    <mc:Fallback>
      <p:transition advTm="2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8"/>
          <p:cNvSpPr txBox="1"/>
          <p:nvPr/>
        </p:nvSpPr>
        <p:spPr>
          <a:xfrm>
            <a:off x="3932554" y="4397836"/>
            <a:ext cx="43300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zh-CN" altLang="en-US" sz="2000" b="1" dirty="0">
              <a:solidFill>
                <a:srgbClr val="0070C0"/>
              </a:solidFill>
              <a:latin typeface="ITC Avant Garde Std XLt" panose="020B0302020202020204" pitchFamily="34" charset="0"/>
              <a:ea typeface="方正正黑简体" panose="02000000000000000000" pitchFamily="2" charset="-122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1991291" y="2659088"/>
            <a:ext cx="1787217" cy="1161421"/>
            <a:chOff x="736517" y="2781721"/>
            <a:chExt cx="1787217" cy="1161421"/>
          </a:xfrm>
        </p:grpSpPr>
        <p:sp>
          <p:nvSpPr>
            <p:cNvPr id="23" name="文本框 5"/>
            <p:cNvSpPr txBox="1"/>
            <p:nvPr/>
          </p:nvSpPr>
          <p:spPr>
            <a:xfrm>
              <a:off x="736517" y="2781721"/>
              <a:ext cx="178721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zh-CN" altLang="en-US" sz="5400" dirty="0">
                <a:solidFill>
                  <a:srgbClr val="0066CC"/>
                </a:solidFill>
                <a:effectLst>
                  <a:innerShdw blurRad="63500" dist="38100" dir="13500000">
                    <a:prstClr val="black">
                      <a:alpha val="50000"/>
                    </a:prstClr>
                  </a:inn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" name="矩形 27"/>
            <p:cNvSpPr/>
            <p:nvPr/>
          </p:nvSpPr>
          <p:spPr>
            <a:xfrm>
              <a:off x="936501" y="3573810"/>
              <a:ext cx="138135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endParaRPr lang="zh-CN" altLang="en-US" sz="1800" dirty="0">
                <a:solidFill>
                  <a:srgbClr val="0066CC"/>
                </a:solidFill>
              </a:endParaRPr>
            </a:p>
          </p:txBody>
        </p:sp>
      </p:grpSp>
      <p:sp>
        <p:nvSpPr>
          <p:cNvPr id="11" name="文本框 5">
            <a:extLst>
              <a:ext uri="{FF2B5EF4-FFF2-40B4-BE49-F238E27FC236}">
                <a16:creationId xmlns:a16="http://schemas.microsoft.com/office/drawing/2014/main" id="{BA9CB11F-7202-41EF-A493-0574C97DD8D5}"/>
              </a:ext>
            </a:extLst>
          </p:cNvPr>
          <p:cNvSpPr txBox="1"/>
          <p:nvPr/>
        </p:nvSpPr>
        <p:spPr>
          <a:xfrm>
            <a:off x="170289" y="353307"/>
            <a:ext cx="52792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5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sz="3600" dirty="0">
                <a:solidFill>
                  <a:srgbClr val="0070C0"/>
                </a:solidFill>
              </a:rPr>
              <a:t>ECDSA</a:t>
            </a:r>
            <a:r>
              <a:rPr lang="zh-CN" altLang="en-US" sz="3600" dirty="0">
                <a:solidFill>
                  <a:srgbClr val="0070C0"/>
                </a:solidFill>
              </a:rPr>
              <a:t>数字签名方案</a:t>
            </a:r>
            <a:endParaRPr lang="zh-CN" altLang="zh-CN" sz="3600" dirty="0">
              <a:solidFill>
                <a:srgbClr val="0070C0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40525DB-D83A-4915-8B9C-5F31BA1366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939" y="879330"/>
            <a:ext cx="6800900" cy="195263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D3A4603-9579-4A5C-8CBD-18CFA8349BA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071" y="3357992"/>
            <a:ext cx="5215520" cy="299647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271B0BF-99FD-4411-AEE7-181E3F272F2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2182" y="3297110"/>
            <a:ext cx="5282163" cy="30016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2000"/>
    </mc:Choice>
    <mc:Fallback>
      <p:transition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36554" y="1125541"/>
            <a:ext cx="11522075" cy="532859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文本框 5">
            <a:extLst>
              <a:ext uri="{FF2B5EF4-FFF2-40B4-BE49-F238E27FC236}">
                <a16:creationId xmlns:a16="http://schemas.microsoft.com/office/drawing/2014/main" id="{87ACF4AA-1C98-4CB4-BCAD-947C60F65D39}"/>
              </a:ext>
            </a:extLst>
          </p:cNvPr>
          <p:cNvSpPr txBox="1"/>
          <p:nvPr/>
        </p:nvSpPr>
        <p:spPr>
          <a:xfrm>
            <a:off x="170290" y="353307"/>
            <a:ext cx="19668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5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3600" dirty="0">
                <a:solidFill>
                  <a:srgbClr val="0070C0"/>
                </a:solidFill>
              </a:rPr>
              <a:t>交易层</a:t>
            </a:r>
            <a:endParaRPr lang="zh-CN" altLang="zh-CN" sz="3600" dirty="0">
              <a:solidFill>
                <a:srgbClr val="0070C0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C46BBCD-3603-4EFD-9DFA-7825FFA125DC}"/>
              </a:ext>
            </a:extLst>
          </p:cNvPr>
          <p:cNvSpPr txBox="1"/>
          <p:nvPr/>
        </p:nvSpPr>
        <p:spPr>
          <a:xfrm>
            <a:off x="552970" y="1413570"/>
            <a:ext cx="1051316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交易层实现区块链的核心业务，即在２个“地址”之间进行可靠的、具有公信力的数据传递．</a:t>
            </a:r>
            <a:endParaRPr lang="en-US" altLang="zh-CN" sz="1600" dirty="0"/>
          </a:p>
          <a:p>
            <a:r>
              <a:rPr lang="zh-CN" altLang="en-US" sz="1600" dirty="0"/>
              <a:t>区块链中的“地址”通常是在用户的控制下利用公钥加密算法（例如ＥＣＣ）生成．其中生成的公钥信息将用于交易的输入地址或者输出地址，私钥信息由用户自己保存，用于对交易签名。</a:t>
            </a:r>
            <a:endParaRPr lang="en-US" altLang="zh-CN" sz="1600" dirty="0"/>
          </a:p>
          <a:p>
            <a:r>
              <a:rPr lang="zh-CN" altLang="en-US" sz="1600" dirty="0"/>
              <a:t>区块链中的“交易”记录了用户之间数据交互的过程．通常包括输入地址、输出地址、交易内容等信息．交易内容在数字货币应用中主要包括交易的金额，在其他应用中可能代表一个字符串或者一个证书ＩＤ．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4A188AE-32A0-47FC-832E-2376130D37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489" y="2737009"/>
            <a:ext cx="8010584" cy="121920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2478529-B23A-4B2D-815C-330A622417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970" y="4159682"/>
            <a:ext cx="8064897" cy="191499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2000"/>
    </mc:Choice>
    <mc:Fallback>
      <p:transition advTm="20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矩形 36"/>
          <p:cNvSpPr/>
          <p:nvPr/>
        </p:nvSpPr>
        <p:spPr>
          <a:xfrm>
            <a:off x="0" y="909514"/>
            <a:ext cx="11522075" cy="532859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613536" y="204676"/>
            <a:ext cx="72728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5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3600" dirty="0">
                <a:solidFill>
                  <a:srgbClr val="0070C0"/>
                </a:solidFill>
              </a:rPr>
              <a:t>区块链中交易层的隐私保护问题</a:t>
            </a:r>
            <a:endParaRPr lang="zh-CN" altLang="zh-CN" sz="3600" dirty="0">
              <a:solidFill>
                <a:srgbClr val="0070C0"/>
              </a:solidFill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1358087" y="3645823"/>
            <a:ext cx="1715167" cy="13747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lnSpc>
                <a:spcPts val="2000"/>
              </a:lnSpc>
            </a:pPr>
            <a:r>
              <a:rPr lang="zh-CN" altLang="en-US" sz="1200" dirty="0"/>
              <a:t>零知识证明，指的是证明者能够在不向验证者提供任何有用信息的情况下，使验证者相信某个论断是正确的</a:t>
            </a:r>
            <a:r>
              <a:rPr lang="zh-CN" altLang="en-US" dirty="0"/>
              <a:t>。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1219766" y="2195879"/>
            <a:ext cx="1840463" cy="3215041"/>
            <a:chOff x="883213" y="2195876"/>
            <a:chExt cx="1840463" cy="3215041"/>
          </a:xfrm>
        </p:grpSpPr>
        <p:sp>
          <p:nvSpPr>
            <p:cNvPr id="25" name="圆角矩形 24"/>
            <p:cNvSpPr/>
            <p:nvPr/>
          </p:nvSpPr>
          <p:spPr>
            <a:xfrm>
              <a:off x="883213" y="2729494"/>
              <a:ext cx="1840463" cy="2681423"/>
            </a:xfrm>
            <a:prstGeom prst="roundRect">
              <a:avLst/>
            </a:prstGeom>
            <a:noFill/>
            <a:ln w="19050"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bg1"/>
                </a:solidFill>
                <a:latin typeface="方正中等线简体" panose="03000509000000000000" pitchFamily="65" charset="-122"/>
                <a:ea typeface="方正中等线简体" panose="03000509000000000000" pitchFamily="65" charset="-122"/>
              </a:endParaRPr>
            </a:p>
          </p:txBody>
        </p:sp>
        <p:sp>
          <p:nvSpPr>
            <p:cNvPr id="26" name="任意多边形 25"/>
            <p:cNvSpPr/>
            <p:nvPr/>
          </p:nvSpPr>
          <p:spPr>
            <a:xfrm flipV="1">
              <a:off x="883213" y="2195876"/>
              <a:ext cx="1840463" cy="1288232"/>
            </a:xfrm>
            <a:custGeom>
              <a:avLst/>
              <a:gdLst>
                <a:gd name="connsiteX0" fmla="*/ 958996 w 1963711"/>
                <a:gd name="connsiteY0" fmla="*/ 1374500 h 1374500"/>
                <a:gd name="connsiteX1" fmla="*/ 1004715 w 1963711"/>
                <a:gd name="connsiteY1" fmla="*/ 1374500 h 1374500"/>
                <a:gd name="connsiteX2" fmla="*/ 1004715 w 1963711"/>
                <a:gd name="connsiteY2" fmla="*/ 805149 h 1374500"/>
                <a:gd name="connsiteX3" fmla="*/ 1636419 w 1963711"/>
                <a:gd name="connsiteY3" fmla="*/ 805149 h 1374500"/>
                <a:gd name="connsiteX4" fmla="*/ 1963711 w 1963711"/>
                <a:gd name="connsiteY4" fmla="*/ 477857 h 1374500"/>
                <a:gd name="connsiteX5" fmla="*/ 1963711 w 1963711"/>
                <a:gd name="connsiteY5" fmla="*/ 179883 h 1374500"/>
                <a:gd name="connsiteX6" fmla="*/ 1166735 w 1963711"/>
                <a:gd name="connsiteY6" fmla="*/ 179883 h 1374500"/>
                <a:gd name="connsiteX7" fmla="*/ 981855 w 1963711"/>
                <a:gd name="connsiteY7" fmla="*/ 0 h 1374500"/>
                <a:gd name="connsiteX8" fmla="*/ 796975 w 1963711"/>
                <a:gd name="connsiteY8" fmla="*/ 179883 h 1374500"/>
                <a:gd name="connsiteX9" fmla="*/ 0 w 1963711"/>
                <a:gd name="connsiteY9" fmla="*/ 179883 h 1374500"/>
                <a:gd name="connsiteX10" fmla="*/ 0 w 1963711"/>
                <a:gd name="connsiteY10" fmla="*/ 477857 h 1374500"/>
                <a:gd name="connsiteX11" fmla="*/ 327292 w 1963711"/>
                <a:gd name="connsiteY11" fmla="*/ 805149 h 1374500"/>
                <a:gd name="connsiteX12" fmla="*/ 958996 w 1963711"/>
                <a:gd name="connsiteY12" fmla="*/ 805149 h 137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63711" h="1374500">
                  <a:moveTo>
                    <a:pt x="958996" y="1374500"/>
                  </a:moveTo>
                  <a:lnTo>
                    <a:pt x="1004715" y="1374500"/>
                  </a:lnTo>
                  <a:lnTo>
                    <a:pt x="1004715" y="805149"/>
                  </a:lnTo>
                  <a:lnTo>
                    <a:pt x="1636419" y="805149"/>
                  </a:lnTo>
                  <a:cubicBezTo>
                    <a:pt x="1817177" y="805149"/>
                    <a:pt x="1963711" y="658615"/>
                    <a:pt x="1963711" y="477857"/>
                  </a:cubicBezTo>
                  <a:lnTo>
                    <a:pt x="1963711" y="179883"/>
                  </a:lnTo>
                  <a:lnTo>
                    <a:pt x="1166735" y="179883"/>
                  </a:lnTo>
                  <a:lnTo>
                    <a:pt x="981855" y="0"/>
                  </a:lnTo>
                  <a:lnTo>
                    <a:pt x="796975" y="179883"/>
                  </a:lnTo>
                  <a:lnTo>
                    <a:pt x="0" y="179883"/>
                  </a:lnTo>
                  <a:lnTo>
                    <a:pt x="0" y="477857"/>
                  </a:lnTo>
                  <a:cubicBezTo>
                    <a:pt x="0" y="658615"/>
                    <a:pt x="146534" y="805149"/>
                    <a:pt x="327292" y="805149"/>
                  </a:cubicBezTo>
                  <a:lnTo>
                    <a:pt x="958996" y="805149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ln w="3810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88900" dist="1016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sz="800" b="1" dirty="0"/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3284552" y="2195879"/>
            <a:ext cx="1840463" cy="3215041"/>
            <a:chOff x="2947998" y="2195876"/>
            <a:chExt cx="1840463" cy="3215041"/>
          </a:xfrm>
        </p:grpSpPr>
        <p:sp>
          <p:nvSpPr>
            <p:cNvPr id="29" name="圆角矩形 28"/>
            <p:cNvSpPr/>
            <p:nvPr/>
          </p:nvSpPr>
          <p:spPr>
            <a:xfrm>
              <a:off x="2947998" y="2729494"/>
              <a:ext cx="1840463" cy="2681423"/>
            </a:xfrm>
            <a:prstGeom prst="roundRect">
              <a:avLst/>
            </a:prstGeom>
            <a:noFill/>
            <a:ln w="19050"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bg1"/>
                </a:solidFill>
                <a:latin typeface="方正中等线简体" panose="03000509000000000000" pitchFamily="65" charset="-122"/>
                <a:ea typeface="方正中等线简体" panose="03000509000000000000" pitchFamily="65" charset="-122"/>
              </a:endParaRPr>
            </a:p>
          </p:txBody>
        </p:sp>
        <p:sp>
          <p:nvSpPr>
            <p:cNvPr id="30" name="任意多边形 29"/>
            <p:cNvSpPr/>
            <p:nvPr/>
          </p:nvSpPr>
          <p:spPr>
            <a:xfrm flipV="1">
              <a:off x="2947998" y="2195876"/>
              <a:ext cx="1840463" cy="1288232"/>
            </a:xfrm>
            <a:custGeom>
              <a:avLst/>
              <a:gdLst>
                <a:gd name="connsiteX0" fmla="*/ 958996 w 1963711"/>
                <a:gd name="connsiteY0" fmla="*/ 1374500 h 1374500"/>
                <a:gd name="connsiteX1" fmla="*/ 1004715 w 1963711"/>
                <a:gd name="connsiteY1" fmla="*/ 1374500 h 1374500"/>
                <a:gd name="connsiteX2" fmla="*/ 1004715 w 1963711"/>
                <a:gd name="connsiteY2" fmla="*/ 805149 h 1374500"/>
                <a:gd name="connsiteX3" fmla="*/ 1636419 w 1963711"/>
                <a:gd name="connsiteY3" fmla="*/ 805149 h 1374500"/>
                <a:gd name="connsiteX4" fmla="*/ 1963711 w 1963711"/>
                <a:gd name="connsiteY4" fmla="*/ 477857 h 1374500"/>
                <a:gd name="connsiteX5" fmla="*/ 1963711 w 1963711"/>
                <a:gd name="connsiteY5" fmla="*/ 179883 h 1374500"/>
                <a:gd name="connsiteX6" fmla="*/ 1166735 w 1963711"/>
                <a:gd name="connsiteY6" fmla="*/ 179883 h 1374500"/>
                <a:gd name="connsiteX7" fmla="*/ 981855 w 1963711"/>
                <a:gd name="connsiteY7" fmla="*/ 0 h 1374500"/>
                <a:gd name="connsiteX8" fmla="*/ 796975 w 1963711"/>
                <a:gd name="connsiteY8" fmla="*/ 179883 h 1374500"/>
                <a:gd name="connsiteX9" fmla="*/ 0 w 1963711"/>
                <a:gd name="connsiteY9" fmla="*/ 179883 h 1374500"/>
                <a:gd name="connsiteX10" fmla="*/ 0 w 1963711"/>
                <a:gd name="connsiteY10" fmla="*/ 477857 h 1374500"/>
                <a:gd name="connsiteX11" fmla="*/ 327292 w 1963711"/>
                <a:gd name="connsiteY11" fmla="*/ 805149 h 1374500"/>
                <a:gd name="connsiteX12" fmla="*/ 958996 w 1963711"/>
                <a:gd name="connsiteY12" fmla="*/ 805149 h 137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63711" h="1374500">
                  <a:moveTo>
                    <a:pt x="958996" y="1374500"/>
                  </a:moveTo>
                  <a:lnTo>
                    <a:pt x="1004715" y="1374500"/>
                  </a:lnTo>
                  <a:lnTo>
                    <a:pt x="1004715" y="805149"/>
                  </a:lnTo>
                  <a:lnTo>
                    <a:pt x="1636419" y="805149"/>
                  </a:lnTo>
                  <a:cubicBezTo>
                    <a:pt x="1817177" y="805149"/>
                    <a:pt x="1963711" y="658615"/>
                    <a:pt x="1963711" y="477857"/>
                  </a:cubicBezTo>
                  <a:lnTo>
                    <a:pt x="1963711" y="179883"/>
                  </a:lnTo>
                  <a:lnTo>
                    <a:pt x="1166735" y="179883"/>
                  </a:lnTo>
                  <a:lnTo>
                    <a:pt x="981855" y="0"/>
                  </a:lnTo>
                  <a:lnTo>
                    <a:pt x="796975" y="179883"/>
                  </a:lnTo>
                  <a:lnTo>
                    <a:pt x="0" y="179883"/>
                  </a:lnTo>
                  <a:lnTo>
                    <a:pt x="0" y="477857"/>
                  </a:lnTo>
                  <a:cubicBezTo>
                    <a:pt x="0" y="658615"/>
                    <a:pt x="146534" y="805149"/>
                    <a:pt x="327292" y="805149"/>
                  </a:cubicBezTo>
                  <a:lnTo>
                    <a:pt x="958996" y="805149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ln w="3810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88900" dist="1016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sz="800" b="1" dirty="0"/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5349337" y="2195879"/>
            <a:ext cx="1840463" cy="3215041"/>
            <a:chOff x="5012783" y="2195876"/>
            <a:chExt cx="1840463" cy="3215041"/>
          </a:xfrm>
        </p:grpSpPr>
        <p:sp>
          <p:nvSpPr>
            <p:cNvPr id="33" name="圆角矩形 32"/>
            <p:cNvSpPr/>
            <p:nvPr/>
          </p:nvSpPr>
          <p:spPr>
            <a:xfrm>
              <a:off x="5012783" y="2729494"/>
              <a:ext cx="1840463" cy="2681423"/>
            </a:xfrm>
            <a:prstGeom prst="roundRect">
              <a:avLst/>
            </a:prstGeom>
            <a:noFill/>
            <a:ln w="19050"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bg1"/>
                </a:solidFill>
                <a:latin typeface="方正中等线简体" panose="03000509000000000000" pitchFamily="65" charset="-122"/>
                <a:ea typeface="方正中等线简体" panose="03000509000000000000" pitchFamily="65" charset="-122"/>
              </a:endParaRPr>
            </a:p>
          </p:txBody>
        </p:sp>
        <p:sp>
          <p:nvSpPr>
            <p:cNvPr id="34" name="任意多边形 33"/>
            <p:cNvSpPr/>
            <p:nvPr/>
          </p:nvSpPr>
          <p:spPr>
            <a:xfrm flipV="1">
              <a:off x="5012783" y="2195876"/>
              <a:ext cx="1840463" cy="1288232"/>
            </a:xfrm>
            <a:custGeom>
              <a:avLst/>
              <a:gdLst>
                <a:gd name="connsiteX0" fmla="*/ 958996 w 1963711"/>
                <a:gd name="connsiteY0" fmla="*/ 1374500 h 1374500"/>
                <a:gd name="connsiteX1" fmla="*/ 1004715 w 1963711"/>
                <a:gd name="connsiteY1" fmla="*/ 1374500 h 1374500"/>
                <a:gd name="connsiteX2" fmla="*/ 1004715 w 1963711"/>
                <a:gd name="connsiteY2" fmla="*/ 805149 h 1374500"/>
                <a:gd name="connsiteX3" fmla="*/ 1636419 w 1963711"/>
                <a:gd name="connsiteY3" fmla="*/ 805149 h 1374500"/>
                <a:gd name="connsiteX4" fmla="*/ 1963711 w 1963711"/>
                <a:gd name="connsiteY4" fmla="*/ 477857 h 1374500"/>
                <a:gd name="connsiteX5" fmla="*/ 1963711 w 1963711"/>
                <a:gd name="connsiteY5" fmla="*/ 179883 h 1374500"/>
                <a:gd name="connsiteX6" fmla="*/ 1166735 w 1963711"/>
                <a:gd name="connsiteY6" fmla="*/ 179883 h 1374500"/>
                <a:gd name="connsiteX7" fmla="*/ 981855 w 1963711"/>
                <a:gd name="connsiteY7" fmla="*/ 0 h 1374500"/>
                <a:gd name="connsiteX8" fmla="*/ 796975 w 1963711"/>
                <a:gd name="connsiteY8" fmla="*/ 179883 h 1374500"/>
                <a:gd name="connsiteX9" fmla="*/ 0 w 1963711"/>
                <a:gd name="connsiteY9" fmla="*/ 179883 h 1374500"/>
                <a:gd name="connsiteX10" fmla="*/ 0 w 1963711"/>
                <a:gd name="connsiteY10" fmla="*/ 477857 h 1374500"/>
                <a:gd name="connsiteX11" fmla="*/ 327292 w 1963711"/>
                <a:gd name="connsiteY11" fmla="*/ 805149 h 1374500"/>
                <a:gd name="connsiteX12" fmla="*/ 958996 w 1963711"/>
                <a:gd name="connsiteY12" fmla="*/ 805149 h 137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63711" h="1374500">
                  <a:moveTo>
                    <a:pt x="958996" y="1374500"/>
                  </a:moveTo>
                  <a:lnTo>
                    <a:pt x="1004715" y="1374500"/>
                  </a:lnTo>
                  <a:lnTo>
                    <a:pt x="1004715" y="805149"/>
                  </a:lnTo>
                  <a:lnTo>
                    <a:pt x="1636419" y="805149"/>
                  </a:lnTo>
                  <a:cubicBezTo>
                    <a:pt x="1817177" y="805149"/>
                    <a:pt x="1963711" y="658615"/>
                    <a:pt x="1963711" y="477857"/>
                  </a:cubicBezTo>
                  <a:lnTo>
                    <a:pt x="1963711" y="179883"/>
                  </a:lnTo>
                  <a:lnTo>
                    <a:pt x="1166735" y="179883"/>
                  </a:lnTo>
                  <a:lnTo>
                    <a:pt x="981855" y="0"/>
                  </a:lnTo>
                  <a:lnTo>
                    <a:pt x="796975" y="179883"/>
                  </a:lnTo>
                  <a:lnTo>
                    <a:pt x="0" y="179883"/>
                  </a:lnTo>
                  <a:lnTo>
                    <a:pt x="0" y="477857"/>
                  </a:lnTo>
                  <a:cubicBezTo>
                    <a:pt x="0" y="658615"/>
                    <a:pt x="146534" y="805149"/>
                    <a:pt x="327292" y="805149"/>
                  </a:cubicBezTo>
                  <a:lnTo>
                    <a:pt x="958996" y="805149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ln w="3810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88900" dist="1016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sz="800" b="1" dirty="0"/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7414121" y="2195879"/>
            <a:ext cx="1840463" cy="3215041"/>
            <a:chOff x="7077568" y="2195876"/>
            <a:chExt cx="1840463" cy="3215041"/>
          </a:xfrm>
        </p:grpSpPr>
        <p:sp>
          <p:nvSpPr>
            <p:cNvPr id="39" name="圆角矩形 38"/>
            <p:cNvSpPr/>
            <p:nvPr/>
          </p:nvSpPr>
          <p:spPr>
            <a:xfrm>
              <a:off x="7077568" y="2729494"/>
              <a:ext cx="1840463" cy="2681423"/>
            </a:xfrm>
            <a:prstGeom prst="roundRect">
              <a:avLst/>
            </a:prstGeom>
            <a:noFill/>
            <a:ln w="19050"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bg1"/>
                </a:solidFill>
                <a:latin typeface="方正中等线简体" panose="03000509000000000000" pitchFamily="65" charset="-122"/>
                <a:ea typeface="方正中等线简体" panose="03000509000000000000" pitchFamily="65" charset="-122"/>
              </a:endParaRPr>
            </a:p>
          </p:txBody>
        </p:sp>
        <p:sp>
          <p:nvSpPr>
            <p:cNvPr id="40" name="任意多边形 39"/>
            <p:cNvSpPr/>
            <p:nvPr/>
          </p:nvSpPr>
          <p:spPr>
            <a:xfrm flipV="1">
              <a:off x="7077568" y="2195876"/>
              <a:ext cx="1840463" cy="1288232"/>
            </a:xfrm>
            <a:custGeom>
              <a:avLst/>
              <a:gdLst>
                <a:gd name="connsiteX0" fmla="*/ 958996 w 1963711"/>
                <a:gd name="connsiteY0" fmla="*/ 1374500 h 1374500"/>
                <a:gd name="connsiteX1" fmla="*/ 1004715 w 1963711"/>
                <a:gd name="connsiteY1" fmla="*/ 1374500 h 1374500"/>
                <a:gd name="connsiteX2" fmla="*/ 1004715 w 1963711"/>
                <a:gd name="connsiteY2" fmla="*/ 805149 h 1374500"/>
                <a:gd name="connsiteX3" fmla="*/ 1636419 w 1963711"/>
                <a:gd name="connsiteY3" fmla="*/ 805149 h 1374500"/>
                <a:gd name="connsiteX4" fmla="*/ 1963711 w 1963711"/>
                <a:gd name="connsiteY4" fmla="*/ 477857 h 1374500"/>
                <a:gd name="connsiteX5" fmla="*/ 1963711 w 1963711"/>
                <a:gd name="connsiteY5" fmla="*/ 179883 h 1374500"/>
                <a:gd name="connsiteX6" fmla="*/ 1166735 w 1963711"/>
                <a:gd name="connsiteY6" fmla="*/ 179883 h 1374500"/>
                <a:gd name="connsiteX7" fmla="*/ 981855 w 1963711"/>
                <a:gd name="connsiteY7" fmla="*/ 0 h 1374500"/>
                <a:gd name="connsiteX8" fmla="*/ 796975 w 1963711"/>
                <a:gd name="connsiteY8" fmla="*/ 179883 h 1374500"/>
                <a:gd name="connsiteX9" fmla="*/ 0 w 1963711"/>
                <a:gd name="connsiteY9" fmla="*/ 179883 h 1374500"/>
                <a:gd name="connsiteX10" fmla="*/ 0 w 1963711"/>
                <a:gd name="connsiteY10" fmla="*/ 477857 h 1374500"/>
                <a:gd name="connsiteX11" fmla="*/ 327292 w 1963711"/>
                <a:gd name="connsiteY11" fmla="*/ 805149 h 1374500"/>
                <a:gd name="connsiteX12" fmla="*/ 958996 w 1963711"/>
                <a:gd name="connsiteY12" fmla="*/ 805149 h 137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63711" h="1374500">
                  <a:moveTo>
                    <a:pt x="958996" y="1374500"/>
                  </a:moveTo>
                  <a:lnTo>
                    <a:pt x="1004715" y="1374500"/>
                  </a:lnTo>
                  <a:lnTo>
                    <a:pt x="1004715" y="805149"/>
                  </a:lnTo>
                  <a:lnTo>
                    <a:pt x="1636419" y="805149"/>
                  </a:lnTo>
                  <a:cubicBezTo>
                    <a:pt x="1817177" y="805149"/>
                    <a:pt x="1963711" y="658615"/>
                    <a:pt x="1963711" y="477857"/>
                  </a:cubicBezTo>
                  <a:lnTo>
                    <a:pt x="1963711" y="179883"/>
                  </a:lnTo>
                  <a:lnTo>
                    <a:pt x="1166735" y="179883"/>
                  </a:lnTo>
                  <a:lnTo>
                    <a:pt x="981855" y="0"/>
                  </a:lnTo>
                  <a:lnTo>
                    <a:pt x="796975" y="179883"/>
                  </a:lnTo>
                  <a:lnTo>
                    <a:pt x="0" y="179883"/>
                  </a:lnTo>
                  <a:lnTo>
                    <a:pt x="0" y="477857"/>
                  </a:lnTo>
                  <a:cubicBezTo>
                    <a:pt x="0" y="658615"/>
                    <a:pt x="146534" y="805149"/>
                    <a:pt x="327292" y="805149"/>
                  </a:cubicBezTo>
                  <a:lnTo>
                    <a:pt x="958996" y="805149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ln w="3810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88900" dist="1016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sz="800" b="1" dirty="0"/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1273051" y="2839992"/>
            <a:ext cx="17932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solidFill>
                  <a:srgbClr val="0066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零知识证明</a:t>
            </a:r>
            <a:endParaRPr lang="zh-CN" altLang="zh-CN" sz="2000" dirty="0">
              <a:solidFill>
                <a:srgbClr val="0066C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3353323" y="2839992"/>
            <a:ext cx="17932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solidFill>
                  <a:srgbClr val="0066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环签名</a:t>
            </a:r>
            <a:endParaRPr lang="zh-CN" altLang="zh-CN" sz="2000" dirty="0">
              <a:solidFill>
                <a:srgbClr val="0066C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5414090" y="2839992"/>
            <a:ext cx="17932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solidFill>
                  <a:srgbClr val="0066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混币</a:t>
            </a:r>
            <a:endParaRPr lang="zh-CN" altLang="zh-CN" sz="2000" dirty="0">
              <a:solidFill>
                <a:srgbClr val="0066C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7446440" y="2839992"/>
            <a:ext cx="17932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solidFill>
                  <a:srgbClr val="0066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同态加密</a:t>
            </a:r>
            <a:endParaRPr lang="zh-CN" altLang="zh-CN" sz="2000" dirty="0">
              <a:solidFill>
                <a:srgbClr val="0066C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392357" y="3645823"/>
            <a:ext cx="1715167" cy="13472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lnSpc>
                <a:spcPts val="2000"/>
              </a:lnSpc>
            </a:pPr>
            <a:r>
              <a:rPr lang="zh-CN" altLang="en-US" sz="1200" dirty="0"/>
              <a:t>环签名解决了对签名者完全匿名问题，环签名允许一个成员代表一组人进行签名而不泄露签名者的信息。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410841" y="3645823"/>
            <a:ext cx="1715167" cy="8342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lnSpc>
                <a:spcPts val="2000"/>
              </a:lnSpc>
            </a:pPr>
            <a:r>
              <a:rPr lang="zh-CN" altLang="en-US" sz="1200" dirty="0"/>
              <a:t>混币的原理是将输入地址和输出地址之间的关系分割。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7504912" y="3645823"/>
            <a:ext cx="1715167" cy="13472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lnSpc>
                <a:spcPts val="2000"/>
              </a:lnSpc>
            </a:pPr>
            <a:r>
              <a:rPr lang="zh-CN" altLang="en-US" sz="1200" dirty="0"/>
              <a:t>无须对加密数据进行提前解密就可以执行计算，公有链还是那个公有链，但区块链上的数据将会被加密。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3664B73-EE27-4949-A0E7-9AD589D47050}"/>
              </a:ext>
            </a:extLst>
          </p:cNvPr>
          <p:cNvSpPr txBox="1"/>
          <p:nvPr/>
        </p:nvSpPr>
        <p:spPr>
          <a:xfrm>
            <a:off x="676975" y="1006957"/>
            <a:ext cx="10533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b="1" dirty="0"/>
              <a:t>比特币的交易地址和地址持有人的真实身份的关联相互隔断，由此保护隐私，达到匿名的效果。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7C9B0F6-AA29-411F-B444-41FA46B80891}"/>
              </a:ext>
            </a:extLst>
          </p:cNvPr>
          <p:cNvSpPr txBox="1"/>
          <p:nvPr/>
        </p:nvSpPr>
        <p:spPr>
          <a:xfrm flipH="1">
            <a:off x="645345" y="1509397"/>
            <a:ext cx="6048672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下一步计划：隐私保护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2000"/>
    </mc:Choice>
    <mc:Fallback>
      <p:transition advTm="20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9C57F4D-EA92-4080-8505-0D7B15218D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995" y="886610"/>
            <a:ext cx="8493867" cy="5086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7635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/>
          <p:cNvGrpSpPr/>
          <p:nvPr/>
        </p:nvGrpSpPr>
        <p:grpSpPr>
          <a:xfrm>
            <a:off x="3764466" y="2821320"/>
            <a:ext cx="4373366" cy="1200329"/>
            <a:chOff x="7497701" y="1731009"/>
            <a:chExt cx="2177121" cy="1200052"/>
          </a:xfrm>
        </p:grpSpPr>
        <p:sp>
          <p:nvSpPr>
            <p:cNvPr id="18" name="文本框 17"/>
            <p:cNvSpPr txBox="1"/>
            <p:nvPr/>
          </p:nvSpPr>
          <p:spPr>
            <a:xfrm>
              <a:off x="7497701" y="1731009"/>
              <a:ext cx="2177121" cy="12000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7200" b="1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谢谢大家！</a:t>
              </a: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7508478" y="2210932"/>
              <a:ext cx="2155566" cy="4000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zh-CN" altLang="en-US" sz="2000" b="1" dirty="0">
                <a:solidFill>
                  <a:srgbClr val="0070C0"/>
                </a:solidFill>
                <a:latin typeface="ITC Avant Garde Std XLt" panose="020B0302020202020204" pitchFamily="34" charset="0"/>
                <a:ea typeface="方正正黑简体" panose="02000000000000000000" pitchFamily="2" charset="-122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1991291" y="2659088"/>
            <a:ext cx="1787217" cy="1161421"/>
            <a:chOff x="736517" y="2781721"/>
            <a:chExt cx="1787217" cy="1161421"/>
          </a:xfrm>
        </p:grpSpPr>
        <p:sp>
          <p:nvSpPr>
            <p:cNvPr id="23" name="文本框 5"/>
            <p:cNvSpPr txBox="1"/>
            <p:nvPr/>
          </p:nvSpPr>
          <p:spPr>
            <a:xfrm>
              <a:off x="736517" y="2781721"/>
              <a:ext cx="178721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zh-CN" altLang="en-US" sz="5400" dirty="0">
                <a:solidFill>
                  <a:srgbClr val="0066CC"/>
                </a:solidFill>
                <a:effectLst>
                  <a:innerShdw blurRad="63500" dist="38100" dir="13500000">
                    <a:prstClr val="black">
                      <a:alpha val="50000"/>
                    </a:prstClr>
                  </a:inn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" name="矩形 27"/>
            <p:cNvSpPr/>
            <p:nvPr/>
          </p:nvSpPr>
          <p:spPr>
            <a:xfrm>
              <a:off x="936501" y="3573810"/>
              <a:ext cx="138135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endParaRPr lang="zh-CN" altLang="en-US" sz="1800" dirty="0">
                <a:solidFill>
                  <a:srgbClr val="0066CC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矩形 48"/>
          <p:cNvSpPr/>
          <p:nvPr/>
        </p:nvSpPr>
        <p:spPr>
          <a:xfrm>
            <a:off x="336554" y="316689"/>
            <a:ext cx="11522075" cy="5976665"/>
          </a:xfrm>
          <a:prstGeom prst="rect">
            <a:avLst/>
          </a:prstGeom>
          <a:solidFill>
            <a:schemeClr val="bg1">
              <a:lumMod val="95000"/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5" name="直接连接符 104"/>
          <p:cNvCxnSpPr/>
          <p:nvPr/>
        </p:nvCxnSpPr>
        <p:spPr>
          <a:xfrm>
            <a:off x="5287776" y="3392481"/>
            <a:ext cx="0" cy="949806"/>
          </a:xfrm>
          <a:prstGeom prst="line">
            <a:avLst/>
          </a:prstGeom>
          <a:ln w="25400">
            <a:solidFill>
              <a:schemeClr val="bg1"/>
            </a:solidFill>
            <a:tailEnd type="oval" w="lg" len="lg"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接连接符 105"/>
          <p:cNvCxnSpPr/>
          <p:nvPr/>
        </p:nvCxnSpPr>
        <p:spPr>
          <a:xfrm>
            <a:off x="8454180" y="3392481"/>
            <a:ext cx="0" cy="949806"/>
          </a:xfrm>
          <a:prstGeom prst="line">
            <a:avLst/>
          </a:prstGeom>
          <a:ln w="25400">
            <a:solidFill>
              <a:schemeClr val="bg1"/>
            </a:solidFill>
            <a:tailEnd type="oval" w="lg" len="lg"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接连接符 106"/>
          <p:cNvCxnSpPr/>
          <p:nvPr/>
        </p:nvCxnSpPr>
        <p:spPr>
          <a:xfrm flipV="1">
            <a:off x="3908760" y="2397876"/>
            <a:ext cx="0" cy="949806"/>
          </a:xfrm>
          <a:prstGeom prst="line">
            <a:avLst/>
          </a:prstGeom>
          <a:ln w="25400">
            <a:solidFill>
              <a:schemeClr val="bg1"/>
            </a:solidFill>
            <a:tailEnd type="oval" w="lg" len="lg"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接连接符 107"/>
          <p:cNvCxnSpPr/>
          <p:nvPr/>
        </p:nvCxnSpPr>
        <p:spPr>
          <a:xfrm flipV="1">
            <a:off x="6950808" y="2397876"/>
            <a:ext cx="0" cy="949806"/>
          </a:xfrm>
          <a:prstGeom prst="line">
            <a:avLst/>
          </a:prstGeom>
          <a:ln w="25400">
            <a:solidFill>
              <a:schemeClr val="bg1"/>
            </a:solidFill>
            <a:tailEnd type="oval" w="lg" len="lg"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组合 2"/>
          <p:cNvGrpSpPr/>
          <p:nvPr/>
        </p:nvGrpSpPr>
        <p:grpSpPr>
          <a:xfrm>
            <a:off x="-507309" y="3459717"/>
            <a:ext cx="12653568" cy="7"/>
            <a:chOff x="-843859" y="3392481"/>
            <a:chExt cx="12653568" cy="7"/>
          </a:xfrm>
        </p:grpSpPr>
        <p:cxnSp>
          <p:nvCxnSpPr>
            <p:cNvPr id="102" name="直接连接符 101"/>
            <p:cNvCxnSpPr/>
            <p:nvPr/>
          </p:nvCxnSpPr>
          <p:spPr>
            <a:xfrm>
              <a:off x="-843859" y="3392488"/>
              <a:ext cx="4416069" cy="0"/>
            </a:xfrm>
            <a:prstGeom prst="line">
              <a:avLst/>
            </a:prstGeom>
            <a:ln w="25400">
              <a:solidFill>
                <a:schemeClr val="bg1"/>
              </a:solidFill>
              <a:tailEnd type="oval" w="lg" len="lg"/>
            </a:ln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接连接符 102"/>
            <p:cNvCxnSpPr/>
            <p:nvPr/>
          </p:nvCxnSpPr>
          <p:spPr>
            <a:xfrm>
              <a:off x="9586299" y="3392488"/>
              <a:ext cx="2223410" cy="0"/>
            </a:xfrm>
            <a:prstGeom prst="line">
              <a:avLst/>
            </a:prstGeom>
            <a:ln w="25400">
              <a:solidFill>
                <a:schemeClr val="bg1"/>
              </a:solidFill>
              <a:tailEnd type="oval" w="lg" len="lg"/>
            </a:ln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接连接符 103"/>
            <p:cNvCxnSpPr/>
            <p:nvPr/>
          </p:nvCxnSpPr>
          <p:spPr>
            <a:xfrm>
              <a:off x="7973251" y="3392488"/>
              <a:ext cx="1604210" cy="0"/>
            </a:xfrm>
            <a:prstGeom prst="line">
              <a:avLst/>
            </a:prstGeom>
            <a:ln w="25400">
              <a:solidFill>
                <a:schemeClr val="bg1"/>
              </a:solidFill>
              <a:tailEnd type="oval" w="lg" len="lg"/>
            </a:ln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接连接符 108"/>
            <p:cNvCxnSpPr/>
            <p:nvPr/>
          </p:nvCxnSpPr>
          <p:spPr>
            <a:xfrm>
              <a:off x="6136045" y="3392488"/>
              <a:ext cx="1967069" cy="0"/>
            </a:xfrm>
            <a:prstGeom prst="line">
              <a:avLst/>
            </a:prstGeom>
            <a:ln w="25400">
              <a:solidFill>
                <a:schemeClr val="bg1"/>
              </a:solidFill>
              <a:tailEnd type="oval" w="lg" len="lg"/>
            </a:ln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接连接符 109"/>
            <p:cNvCxnSpPr/>
            <p:nvPr/>
          </p:nvCxnSpPr>
          <p:spPr>
            <a:xfrm>
              <a:off x="4995530" y="3392488"/>
              <a:ext cx="1604210" cy="0"/>
            </a:xfrm>
            <a:prstGeom prst="line">
              <a:avLst/>
            </a:prstGeom>
            <a:ln w="25400">
              <a:solidFill>
                <a:schemeClr val="bg1"/>
              </a:solidFill>
              <a:tailEnd type="oval" w="lg" len="lg"/>
            </a:ln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直接连接符 110"/>
            <p:cNvCxnSpPr/>
            <p:nvPr/>
          </p:nvCxnSpPr>
          <p:spPr>
            <a:xfrm>
              <a:off x="3572210" y="3392481"/>
              <a:ext cx="1379016" cy="7"/>
            </a:xfrm>
            <a:prstGeom prst="line">
              <a:avLst/>
            </a:prstGeom>
            <a:ln w="25400">
              <a:solidFill>
                <a:schemeClr val="bg1"/>
              </a:solidFill>
              <a:tailEnd type="oval" w="lg" len="lg"/>
            </a:ln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直接连接符 111"/>
            <p:cNvCxnSpPr/>
            <p:nvPr/>
          </p:nvCxnSpPr>
          <p:spPr>
            <a:xfrm>
              <a:off x="1968000" y="3392488"/>
              <a:ext cx="1604210" cy="0"/>
            </a:xfrm>
            <a:prstGeom prst="line">
              <a:avLst/>
            </a:prstGeom>
            <a:ln w="25400">
              <a:solidFill>
                <a:schemeClr val="bg1"/>
              </a:solidFill>
              <a:tailEnd type="oval" w="lg" len="lg"/>
            </a:ln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4" name="椭圆 113"/>
          <p:cNvSpPr/>
          <p:nvPr/>
        </p:nvSpPr>
        <p:spPr>
          <a:xfrm>
            <a:off x="985015" y="2524808"/>
            <a:ext cx="1963322" cy="1963322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2700000" scaled="1"/>
            <a:tileRect/>
          </a:gradFill>
          <a:ln w="381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2700000" scaled="1"/>
              <a:tileRect/>
            </a:gradFill>
          </a:ln>
          <a:effectLst>
            <a:outerShdw blurRad="88900" dist="1016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grpSp>
        <p:nvGrpSpPr>
          <p:cNvPr id="116" name="组合 115"/>
          <p:cNvGrpSpPr/>
          <p:nvPr/>
        </p:nvGrpSpPr>
        <p:grpSpPr>
          <a:xfrm>
            <a:off x="3507712" y="1905151"/>
            <a:ext cx="802098" cy="802096"/>
            <a:chOff x="7414667" y="3750265"/>
            <a:chExt cx="871129" cy="871129"/>
          </a:xfrm>
        </p:grpSpPr>
        <p:sp>
          <p:nvSpPr>
            <p:cNvPr id="117" name="椭圆 116"/>
            <p:cNvSpPr/>
            <p:nvPr/>
          </p:nvSpPr>
          <p:spPr>
            <a:xfrm>
              <a:off x="7414667" y="3750265"/>
              <a:ext cx="871129" cy="871129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ln w="2540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88900" dist="635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  <p:sp>
          <p:nvSpPr>
            <p:cNvPr id="118" name="文本框 20"/>
            <p:cNvSpPr txBox="1"/>
            <p:nvPr/>
          </p:nvSpPr>
          <p:spPr>
            <a:xfrm>
              <a:off x="7468849" y="3843910"/>
              <a:ext cx="792991" cy="7019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dirty="0">
                  <a:solidFill>
                    <a:srgbClr val="0066CC"/>
                  </a:solidFill>
                  <a:effectLst>
                    <a:innerShdw blurRad="63500" dist="38100" dir="13500000">
                      <a:prstClr val="black">
                        <a:alpha val="50000"/>
                      </a:prstClr>
                    </a:inn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01</a:t>
              </a:r>
              <a:endParaRPr lang="zh-CN" altLang="en-US" sz="3600" dirty="0">
                <a:solidFill>
                  <a:srgbClr val="0066CC"/>
                </a:solidFill>
                <a:effectLst>
                  <a:innerShdw blurRad="63500" dist="38100" dir="13500000">
                    <a:prstClr val="black">
                      <a:alpha val="50000"/>
                    </a:prstClr>
                  </a:inn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19" name="组合 118"/>
          <p:cNvGrpSpPr/>
          <p:nvPr/>
        </p:nvGrpSpPr>
        <p:grpSpPr>
          <a:xfrm>
            <a:off x="6549756" y="1905151"/>
            <a:ext cx="802098" cy="802096"/>
            <a:chOff x="7414667" y="3750264"/>
            <a:chExt cx="871129" cy="871129"/>
          </a:xfrm>
        </p:grpSpPr>
        <p:sp>
          <p:nvSpPr>
            <p:cNvPr id="120" name="椭圆 119"/>
            <p:cNvSpPr/>
            <p:nvPr/>
          </p:nvSpPr>
          <p:spPr>
            <a:xfrm>
              <a:off x="7414667" y="3750264"/>
              <a:ext cx="871129" cy="871129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ln w="2540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88900" dist="635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  <p:sp>
          <p:nvSpPr>
            <p:cNvPr id="121" name="文本框 23"/>
            <p:cNvSpPr txBox="1"/>
            <p:nvPr/>
          </p:nvSpPr>
          <p:spPr>
            <a:xfrm>
              <a:off x="7451426" y="3843910"/>
              <a:ext cx="792991" cy="7019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3600">
                  <a:solidFill>
                    <a:srgbClr val="0066CC"/>
                  </a:solidFill>
                  <a:effectLst>
                    <a:innerShdw blurRad="63500" dist="38100" dir="13500000">
                      <a:prstClr val="black">
                        <a:alpha val="50000"/>
                      </a:prstClr>
                    </a:inn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en-US" altLang="zh-CN" dirty="0"/>
                <a:t>03</a:t>
              </a:r>
              <a:endParaRPr lang="zh-CN" altLang="en-US" dirty="0"/>
            </a:p>
          </p:txBody>
        </p:sp>
      </p:grpSp>
      <p:grpSp>
        <p:nvGrpSpPr>
          <p:cNvPr id="122" name="组合 121"/>
          <p:cNvGrpSpPr/>
          <p:nvPr/>
        </p:nvGrpSpPr>
        <p:grpSpPr>
          <a:xfrm>
            <a:off x="8038617" y="4087083"/>
            <a:ext cx="802098" cy="802096"/>
            <a:chOff x="7414667" y="3750264"/>
            <a:chExt cx="871129" cy="871129"/>
          </a:xfrm>
        </p:grpSpPr>
        <p:sp>
          <p:nvSpPr>
            <p:cNvPr id="123" name="椭圆 122"/>
            <p:cNvSpPr/>
            <p:nvPr/>
          </p:nvSpPr>
          <p:spPr>
            <a:xfrm>
              <a:off x="7414667" y="3750264"/>
              <a:ext cx="871129" cy="871129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ln w="2540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88900" dist="635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  <p:sp>
          <p:nvSpPr>
            <p:cNvPr id="124" name="文本框 29"/>
            <p:cNvSpPr txBox="1"/>
            <p:nvPr/>
          </p:nvSpPr>
          <p:spPr>
            <a:xfrm>
              <a:off x="7451426" y="3818460"/>
              <a:ext cx="792991" cy="7019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3600">
                  <a:solidFill>
                    <a:srgbClr val="0066CC"/>
                  </a:solidFill>
                  <a:effectLst>
                    <a:innerShdw blurRad="63500" dist="38100" dir="13500000">
                      <a:prstClr val="black">
                        <a:alpha val="50000"/>
                      </a:prstClr>
                    </a:inn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en-US" altLang="zh-CN" dirty="0"/>
                <a:t>04</a:t>
              </a:r>
              <a:endParaRPr lang="zh-CN" altLang="en-US" dirty="0"/>
            </a:p>
          </p:txBody>
        </p:sp>
      </p:grpSp>
      <p:grpSp>
        <p:nvGrpSpPr>
          <p:cNvPr id="125" name="组合 124"/>
          <p:cNvGrpSpPr/>
          <p:nvPr/>
        </p:nvGrpSpPr>
        <p:grpSpPr>
          <a:xfrm>
            <a:off x="4886728" y="4087082"/>
            <a:ext cx="802098" cy="802096"/>
            <a:chOff x="7414667" y="3750264"/>
            <a:chExt cx="871129" cy="871129"/>
          </a:xfrm>
        </p:grpSpPr>
        <p:sp>
          <p:nvSpPr>
            <p:cNvPr id="126" name="椭圆 125"/>
            <p:cNvSpPr/>
            <p:nvPr/>
          </p:nvSpPr>
          <p:spPr>
            <a:xfrm>
              <a:off x="7414667" y="3750264"/>
              <a:ext cx="871129" cy="871129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ln w="2540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88900" dist="635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  <p:sp>
          <p:nvSpPr>
            <p:cNvPr id="127" name="文本框 32"/>
            <p:cNvSpPr txBox="1"/>
            <p:nvPr/>
          </p:nvSpPr>
          <p:spPr>
            <a:xfrm>
              <a:off x="7451426" y="3820353"/>
              <a:ext cx="792991" cy="7019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3600">
                  <a:solidFill>
                    <a:srgbClr val="0066CC"/>
                  </a:solidFill>
                  <a:effectLst>
                    <a:innerShdw blurRad="63500" dist="38100" dir="13500000">
                      <a:prstClr val="black">
                        <a:alpha val="50000"/>
                      </a:prstClr>
                    </a:inn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en-US" altLang="zh-CN" dirty="0"/>
                <a:t>02</a:t>
              </a:r>
              <a:endParaRPr lang="zh-CN" altLang="en-US" dirty="0"/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1073071" y="2956858"/>
            <a:ext cx="1787217" cy="1161421"/>
            <a:chOff x="736517" y="2781721"/>
            <a:chExt cx="1787217" cy="1161421"/>
          </a:xfrm>
        </p:grpSpPr>
        <p:sp>
          <p:nvSpPr>
            <p:cNvPr id="115" name="文本框 5"/>
            <p:cNvSpPr txBox="1"/>
            <p:nvPr/>
          </p:nvSpPr>
          <p:spPr>
            <a:xfrm>
              <a:off x="736517" y="2781721"/>
              <a:ext cx="178721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5400" dirty="0">
                  <a:solidFill>
                    <a:srgbClr val="0066CC"/>
                  </a:solidFill>
                  <a:effectLst>
                    <a:innerShdw blurRad="63500" dist="38100" dir="13500000">
                      <a:prstClr val="black">
                        <a:alpha val="50000"/>
                      </a:prstClr>
                    </a:inn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目录</a:t>
              </a:r>
            </a:p>
          </p:txBody>
        </p:sp>
        <p:sp>
          <p:nvSpPr>
            <p:cNvPr id="141" name="矩形 140"/>
            <p:cNvSpPr/>
            <p:nvPr/>
          </p:nvSpPr>
          <p:spPr>
            <a:xfrm>
              <a:off x="936501" y="3573810"/>
              <a:ext cx="138135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zh-CN" sz="1800" dirty="0">
                  <a:solidFill>
                    <a:srgbClr val="0066CC"/>
                  </a:solidFill>
                </a:rPr>
                <a:t>CONTENTS</a:t>
              </a:r>
              <a:endParaRPr lang="zh-CN" altLang="en-US" sz="1800" dirty="0">
                <a:solidFill>
                  <a:srgbClr val="0066CC"/>
                </a:solidFill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2569199" y="837509"/>
            <a:ext cx="2424885" cy="677689"/>
            <a:chOff x="2232645" y="1023913"/>
            <a:chExt cx="2424885" cy="677689"/>
          </a:xfrm>
        </p:grpSpPr>
        <p:sp>
          <p:nvSpPr>
            <p:cNvPr id="128" name="文本框 33"/>
            <p:cNvSpPr txBox="1"/>
            <p:nvPr/>
          </p:nvSpPr>
          <p:spPr>
            <a:xfrm>
              <a:off x="2232645" y="1023913"/>
              <a:ext cx="2424885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区块链技术简介</a:t>
              </a:r>
            </a:p>
          </p:txBody>
        </p:sp>
        <p:sp>
          <p:nvSpPr>
            <p:cNvPr id="142" name="TextBox 141"/>
            <p:cNvSpPr txBox="1"/>
            <p:nvPr/>
          </p:nvSpPr>
          <p:spPr>
            <a:xfrm>
              <a:off x="2520677" y="1447686"/>
              <a:ext cx="2016224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CN" altLang="en-US" sz="105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3937351" y="5013970"/>
            <a:ext cx="2696969" cy="656936"/>
            <a:chOff x="3600797" y="5013970"/>
            <a:chExt cx="2696969" cy="656936"/>
          </a:xfrm>
        </p:grpSpPr>
        <p:sp>
          <p:nvSpPr>
            <p:cNvPr id="129" name="文本框 34"/>
            <p:cNvSpPr txBox="1"/>
            <p:nvPr/>
          </p:nvSpPr>
          <p:spPr>
            <a:xfrm>
              <a:off x="3600797" y="5013970"/>
              <a:ext cx="2696969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22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22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区块链中的密码学</a:t>
              </a:r>
            </a:p>
          </p:txBody>
        </p:sp>
        <p:sp>
          <p:nvSpPr>
            <p:cNvPr id="143" name="TextBox 142"/>
            <p:cNvSpPr txBox="1"/>
            <p:nvPr/>
          </p:nvSpPr>
          <p:spPr>
            <a:xfrm>
              <a:off x="3815568" y="5416990"/>
              <a:ext cx="243023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105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endPara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5449514" y="837506"/>
            <a:ext cx="3600395" cy="657498"/>
            <a:chOff x="5112964" y="837506"/>
            <a:chExt cx="3600395" cy="657498"/>
          </a:xfrm>
        </p:grpSpPr>
        <p:sp>
          <p:nvSpPr>
            <p:cNvPr id="144" name="文本框 33"/>
            <p:cNvSpPr txBox="1"/>
            <p:nvPr/>
          </p:nvSpPr>
          <p:spPr>
            <a:xfrm>
              <a:off x="5112964" y="837506"/>
              <a:ext cx="3600395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22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22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交易签名与验证</a:t>
              </a:r>
            </a:p>
          </p:txBody>
        </p:sp>
        <p:sp>
          <p:nvSpPr>
            <p:cNvPr id="145" name="文本框 33"/>
            <p:cNvSpPr txBox="1"/>
            <p:nvPr/>
          </p:nvSpPr>
          <p:spPr>
            <a:xfrm>
              <a:off x="5575010" y="1241088"/>
              <a:ext cx="2388199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105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endPara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7024106" y="5013971"/>
            <a:ext cx="2875957" cy="663174"/>
            <a:chOff x="6687552" y="5013970"/>
            <a:chExt cx="2875957" cy="663175"/>
          </a:xfrm>
        </p:grpSpPr>
        <p:sp>
          <p:nvSpPr>
            <p:cNvPr id="146" name="文本框 33"/>
            <p:cNvSpPr txBox="1"/>
            <p:nvPr/>
          </p:nvSpPr>
          <p:spPr>
            <a:xfrm>
              <a:off x="6687552" y="5013970"/>
              <a:ext cx="2875957" cy="4307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22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22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下一阶段计划</a:t>
              </a:r>
            </a:p>
          </p:txBody>
        </p:sp>
        <p:sp>
          <p:nvSpPr>
            <p:cNvPr id="147" name="文本框 33"/>
            <p:cNvSpPr txBox="1"/>
            <p:nvPr/>
          </p:nvSpPr>
          <p:spPr>
            <a:xfrm>
              <a:off x="6971221" y="5423229"/>
              <a:ext cx="2424512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105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endPara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149" name="文本框 33"/>
          <p:cNvSpPr txBox="1"/>
          <p:nvPr/>
        </p:nvSpPr>
        <p:spPr>
          <a:xfrm>
            <a:off x="8857651" y="1240575"/>
            <a:ext cx="213648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05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2000"/>
    </mc:Choice>
    <mc:Fallback>
      <p:transition advTm="2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508"/>
          <p:cNvSpPr/>
          <p:nvPr/>
        </p:nvSpPr>
        <p:spPr bwMode="auto">
          <a:xfrm>
            <a:off x="6783091" y="3317687"/>
            <a:ext cx="85725" cy="85725"/>
          </a:xfrm>
          <a:custGeom>
            <a:avLst/>
            <a:gdLst>
              <a:gd name="T0" fmla="*/ 0 w 54"/>
              <a:gd name="T1" fmla="*/ 54 h 54"/>
              <a:gd name="T2" fmla="*/ 54 w 54"/>
              <a:gd name="T3" fmla="*/ 0 h 54"/>
              <a:gd name="T4" fmla="*/ 0 w 54"/>
              <a:gd name="T5" fmla="*/ 54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54" h="54">
                <a:moveTo>
                  <a:pt x="0" y="54"/>
                </a:moveTo>
                <a:lnTo>
                  <a:pt x="54" y="0"/>
                </a:lnTo>
                <a:lnTo>
                  <a:pt x="0" y="54"/>
                </a:lnTo>
                <a:close/>
              </a:path>
            </a:pathLst>
          </a:custGeom>
          <a:solidFill>
            <a:srgbClr val="D40F5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6" name="Line 509"/>
          <p:cNvSpPr>
            <a:spLocks noChangeShapeType="1"/>
          </p:cNvSpPr>
          <p:nvPr/>
        </p:nvSpPr>
        <p:spPr bwMode="auto">
          <a:xfrm flipV="1">
            <a:off x="6783091" y="3317687"/>
            <a:ext cx="85725" cy="85725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7" name="Line 510"/>
          <p:cNvSpPr>
            <a:spLocks noChangeShapeType="1"/>
          </p:cNvSpPr>
          <p:nvPr/>
        </p:nvSpPr>
        <p:spPr bwMode="auto">
          <a:xfrm>
            <a:off x="6783087" y="323195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8" name="Line 511"/>
          <p:cNvSpPr>
            <a:spLocks noChangeShapeType="1"/>
          </p:cNvSpPr>
          <p:nvPr/>
        </p:nvSpPr>
        <p:spPr bwMode="auto">
          <a:xfrm>
            <a:off x="6783087" y="323195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0727C2F-632D-4E18-A67A-075F50757E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955" y="1931594"/>
            <a:ext cx="5443577" cy="135732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9BB09B4-5AD5-4D65-9D43-D91802D7F0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9715" y="805031"/>
            <a:ext cx="2858737" cy="285873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4FF9EB59-B22E-4CC2-AE1A-64FFEB434B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1763" y="376403"/>
            <a:ext cx="2066940" cy="42862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CEBA8F9B-5A21-40D8-B375-5E183800DB7E}"/>
              </a:ext>
            </a:extLst>
          </p:cNvPr>
          <p:cNvSpPr txBox="1"/>
          <p:nvPr/>
        </p:nvSpPr>
        <p:spPr>
          <a:xfrm>
            <a:off x="7312626" y="1270315"/>
            <a:ext cx="2858737" cy="384721"/>
          </a:xfrm>
          <a:prstGeom prst="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/>
              <a:t>去中心化的电子现金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81B2ACC9-90FE-4B9E-B0E0-93CB3E3A5429}"/>
              </a:ext>
            </a:extLst>
          </p:cNvPr>
          <p:cNvSpPr txBox="1"/>
          <p:nvPr/>
        </p:nvSpPr>
        <p:spPr>
          <a:xfrm>
            <a:off x="7312626" y="1950971"/>
            <a:ext cx="2858737" cy="384721"/>
          </a:xfrm>
          <a:prstGeom prst="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/>
              <a:t>有共识的</a:t>
            </a:r>
            <a:r>
              <a:rPr lang="en-US" altLang="zh-CN" b="1" dirty="0"/>
              <a:t>P2P</a:t>
            </a:r>
            <a:r>
              <a:rPr lang="zh-CN" altLang="en-US" b="1" dirty="0"/>
              <a:t>网络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22E77F06-58B7-4E37-80E5-39C2820CEE0D}"/>
              </a:ext>
            </a:extLst>
          </p:cNvPr>
          <p:cNvSpPr txBox="1"/>
          <p:nvPr/>
        </p:nvSpPr>
        <p:spPr>
          <a:xfrm>
            <a:off x="7312626" y="2709714"/>
            <a:ext cx="2858737" cy="384721"/>
          </a:xfrm>
          <a:prstGeom prst="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/>
              <a:t>不受少数人控制的平台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F0BAC92-1179-48F2-9DDA-543F073C4106}"/>
              </a:ext>
            </a:extLst>
          </p:cNvPr>
          <p:cNvSpPr txBox="1"/>
          <p:nvPr/>
        </p:nvSpPr>
        <p:spPr>
          <a:xfrm>
            <a:off x="754480" y="805031"/>
            <a:ext cx="5616624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2008.11.1</a:t>
            </a:r>
            <a:r>
              <a:rPr lang="zh-CN" altLang="en-US" dirty="0"/>
              <a:t>中本聪发布比特币白皮书，</a:t>
            </a:r>
            <a:r>
              <a:rPr lang="en-US" altLang="zh-CN" dirty="0"/>
              <a:t>Bitcoin: A Peer-to-Peer Electronic Cash System</a:t>
            </a:r>
            <a:r>
              <a:rPr lang="zh-CN" altLang="en-US" dirty="0"/>
              <a:t>（比特币：一种点对点电子货币系统）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FE17F42-2C70-4096-B57A-1341C25DB8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49515" y="3843008"/>
            <a:ext cx="5976664" cy="3307893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6DF3A5B4-440E-40CC-B9FC-A435EA594371}"/>
              </a:ext>
            </a:extLst>
          </p:cNvPr>
          <p:cNvSpPr/>
          <p:nvPr/>
        </p:nvSpPr>
        <p:spPr>
          <a:xfrm>
            <a:off x="408955" y="3813579"/>
            <a:ext cx="4815959" cy="147263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除摘要，引言和总结，白皮书主要讲了交易，时间戳服务器，工作量证明机制，网络，激励，回收磁盘空间，简化的支付验证，合并和分割交易额，隐私，计算等十大部分。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2000"/>
    </mc:Choice>
    <mc:Fallback>
      <p:transition advTm="2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307790" y="323948"/>
            <a:ext cx="45364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5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3600" dirty="0">
                <a:solidFill>
                  <a:srgbClr val="0070C0"/>
                </a:solidFill>
              </a:rPr>
              <a:t>区块链四大核心技术</a:t>
            </a:r>
            <a:endParaRPr lang="zh-CN" altLang="zh-CN" sz="3600" dirty="0">
              <a:solidFill>
                <a:srgbClr val="0070C0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371901" y="990158"/>
            <a:ext cx="11522075" cy="532859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5" name="六边形 74"/>
          <p:cNvSpPr/>
          <p:nvPr/>
        </p:nvSpPr>
        <p:spPr>
          <a:xfrm>
            <a:off x="3721323" y="4437906"/>
            <a:ext cx="1419998" cy="1224136"/>
          </a:xfrm>
          <a:prstGeom prst="hexagon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2700000" scaled="1"/>
            <a:tileRect/>
          </a:gradFill>
          <a:ln w="381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2700000" scaled="1"/>
              <a:tileRect/>
            </a:gradFill>
          </a:ln>
          <a:effectLst>
            <a:outerShdw blurRad="88900" dist="1016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sp>
        <p:nvSpPr>
          <p:cNvPr id="76" name="六边形 75"/>
          <p:cNvSpPr/>
          <p:nvPr/>
        </p:nvSpPr>
        <p:spPr>
          <a:xfrm>
            <a:off x="4615082" y="2493691"/>
            <a:ext cx="1770541" cy="1526328"/>
          </a:xfrm>
          <a:prstGeom prst="hexagon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2700000" scaled="1"/>
            <a:tileRect/>
          </a:gradFill>
          <a:ln w="381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2700000" scaled="1"/>
              <a:tileRect/>
            </a:gradFill>
          </a:ln>
          <a:effectLst>
            <a:outerShdw blurRad="88900" dist="1016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sp>
        <p:nvSpPr>
          <p:cNvPr id="86" name="TextBox 85"/>
          <p:cNvSpPr txBox="1"/>
          <p:nvPr/>
        </p:nvSpPr>
        <p:spPr>
          <a:xfrm>
            <a:off x="6538149" y="1394297"/>
            <a:ext cx="6048672" cy="458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如何解决双花问题？</a:t>
            </a:r>
          </a:p>
        </p:txBody>
      </p:sp>
      <p:sp>
        <p:nvSpPr>
          <p:cNvPr id="87" name="Freeform 508"/>
          <p:cNvSpPr/>
          <p:nvPr/>
        </p:nvSpPr>
        <p:spPr bwMode="auto">
          <a:xfrm>
            <a:off x="7321727" y="2741047"/>
            <a:ext cx="85725" cy="85725"/>
          </a:xfrm>
          <a:custGeom>
            <a:avLst/>
            <a:gdLst>
              <a:gd name="T0" fmla="*/ 0 w 54"/>
              <a:gd name="T1" fmla="*/ 54 h 54"/>
              <a:gd name="T2" fmla="*/ 54 w 54"/>
              <a:gd name="T3" fmla="*/ 0 h 54"/>
              <a:gd name="T4" fmla="*/ 0 w 54"/>
              <a:gd name="T5" fmla="*/ 54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54" h="54">
                <a:moveTo>
                  <a:pt x="0" y="54"/>
                </a:moveTo>
                <a:lnTo>
                  <a:pt x="54" y="0"/>
                </a:lnTo>
                <a:lnTo>
                  <a:pt x="0" y="54"/>
                </a:lnTo>
                <a:close/>
              </a:path>
            </a:pathLst>
          </a:custGeom>
          <a:solidFill>
            <a:srgbClr val="D40F5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8" name="Line 509"/>
          <p:cNvSpPr>
            <a:spLocks noChangeShapeType="1"/>
          </p:cNvSpPr>
          <p:nvPr/>
        </p:nvSpPr>
        <p:spPr bwMode="auto">
          <a:xfrm flipV="1">
            <a:off x="7321727" y="2741047"/>
            <a:ext cx="85725" cy="85725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9" name="Line 510"/>
          <p:cNvSpPr>
            <a:spLocks noChangeShapeType="1"/>
          </p:cNvSpPr>
          <p:nvPr/>
        </p:nvSpPr>
        <p:spPr bwMode="auto">
          <a:xfrm>
            <a:off x="7321723" y="265531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0" name="Line 511"/>
          <p:cNvSpPr>
            <a:spLocks noChangeShapeType="1"/>
          </p:cNvSpPr>
          <p:nvPr/>
        </p:nvSpPr>
        <p:spPr bwMode="auto">
          <a:xfrm>
            <a:off x="7321723" y="265531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77" name="六边形 76"/>
          <p:cNvSpPr/>
          <p:nvPr/>
        </p:nvSpPr>
        <p:spPr>
          <a:xfrm>
            <a:off x="1214644" y="3918636"/>
            <a:ext cx="764759" cy="659275"/>
          </a:xfrm>
          <a:prstGeom prst="hexagon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2700000" scaled="1"/>
            <a:tileRect/>
          </a:gradFill>
          <a:ln w="381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2700000" scaled="1"/>
              <a:tileRect/>
            </a:gradFill>
          </a:ln>
          <a:effectLst>
            <a:outerShdw blurRad="88900" dist="1016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graphicFrame>
        <p:nvGraphicFramePr>
          <p:cNvPr id="7" name="表格 7">
            <a:extLst>
              <a:ext uri="{FF2B5EF4-FFF2-40B4-BE49-F238E27FC236}">
                <a16:creationId xmlns:a16="http://schemas.microsoft.com/office/drawing/2014/main" id="{9F82E913-EB6A-40E6-8F11-C111466F15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0174133"/>
              </p:ext>
            </p:extLst>
          </p:nvPr>
        </p:nvGraphicFramePr>
        <p:xfrm>
          <a:off x="480963" y="1286154"/>
          <a:ext cx="4134120" cy="24995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67060">
                  <a:extLst>
                    <a:ext uri="{9D8B030D-6E8A-4147-A177-3AD203B41FA5}">
                      <a16:colId xmlns:a16="http://schemas.microsoft.com/office/drawing/2014/main" val="3266188142"/>
                    </a:ext>
                  </a:extLst>
                </a:gridCol>
                <a:gridCol w="2067060">
                  <a:extLst>
                    <a:ext uri="{9D8B030D-6E8A-4147-A177-3AD203B41FA5}">
                      <a16:colId xmlns:a16="http://schemas.microsoft.com/office/drawing/2014/main" val="740122332"/>
                    </a:ext>
                  </a:extLst>
                </a:gridCol>
              </a:tblGrid>
              <a:tr h="499906">
                <a:tc>
                  <a:txBody>
                    <a:bodyPr/>
                    <a:lstStyle/>
                    <a:p>
                      <a:r>
                        <a:rPr lang="zh-CN" altLang="en-US" dirty="0"/>
                        <a:t>区块链核心技术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作用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7550201"/>
                  </a:ext>
                </a:extLst>
              </a:tr>
              <a:tr h="499906">
                <a:tc>
                  <a:txBody>
                    <a:bodyPr/>
                    <a:lstStyle/>
                    <a:p>
                      <a:r>
                        <a:rPr lang="zh-CN" altLang="en-US" dirty="0"/>
                        <a:t>分布式账本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数据的存储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104114"/>
                  </a:ext>
                </a:extLst>
              </a:tr>
              <a:tr h="499906">
                <a:tc>
                  <a:txBody>
                    <a:bodyPr/>
                    <a:lstStyle/>
                    <a:p>
                      <a:r>
                        <a:rPr lang="zh-CN" altLang="en-US" dirty="0"/>
                        <a:t>共识机制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数据的处理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8673801"/>
                  </a:ext>
                </a:extLst>
              </a:tr>
              <a:tr h="499906">
                <a:tc>
                  <a:txBody>
                    <a:bodyPr/>
                    <a:lstStyle/>
                    <a:p>
                      <a:r>
                        <a:rPr lang="zh-CN" altLang="en-US" dirty="0"/>
                        <a:t>密码学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数据的安全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7420087"/>
                  </a:ext>
                </a:extLst>
              </a:tr>
              <a:tr h="499906">
                <a:tc>
                  <a:txBody>
                    <a:bodyPr/>
                    <a:lstStyle/>
                    <a:p>
                      <a:r>
                        <a:rPr lang="zh-CN" altLang="en-US" dirty="0"/>
                        <a:t>智能合约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数据的应用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3638296"/>
                  </a:ext>
                </a:extLst>
              </a:tr>
            </a:tbl>
          </a:graphicData>
        </a:graphic>
      </p:graphicFrame>
      <p:pic>
        <p:nvPicPr>
          <p:cNvPr id="9" name="图片 8">
            <a:extLst>
              <a:ext uri="{FF2B5EF4-FFF2-40B4-BE49-F238E27FC236}">
                <a16:creationId xmlns:a16="http://schemas.microsoft.com/office/drawing/2014/main" id="{2E9DB6A1-0905-475B-B6A4-AF0A0D023E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6636" y="1997319"/>
            <a:ext cx="5235046" cy="143247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68283978-10EF-480E-AFA8-513D6B6B5C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530" y="4176345"/>
            <a:ext cx="6478354" cy="1845737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74BCE9BD-7A27-47D1-8E9B-82B13EEE8CB8}"/>
              </a:ext>
            </a:extLst>
          </p:cNvPr>
          <p:cNvSpPr txBox="1"/>
          <p:nvPr/>
        </p:nvSpPr>
        <p:spPr>
          <a:xfrm>
            <a:off x="7391937" y="3837329"/>
            <a:ext cx="3790135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1400" dirty="0"/>
              <a:t>通过时间戳服务器给交易排序，发生的比较早的那次交易有效。只要包含在前面区块的交易，就认为比之后区块的交易出现的早</a:t>
            </a:r>
            <a:r>
              <a:rPr lang="zh-CN" altLang="en-US" sz="1400" dirty="0"/>
              <a:t>。</a:t>
            </a:r>
            <a:endParaRPr lang="en-US" altLang="zh-CN" sz="1400" dirty="0"/>
          </a:p>
          <a:p>
            <a:r>
              <a:rPr lang="zh-CN" altLang="zh-CN" sz="1400" dirty="0"/>
              <a:t>如果攻击者，构建了两个交易，把一个币进行了双花，那么首先，这两个交易</a:t>
            </a:r>
            <a:r>
              <a:rPr lang="zh-CN" altLang="zh-CN" sz="1400" b="1" dirty="0">
                <a:solidFill>
                  <a:schemeClr val="accent2"/>
                </a:solidFill>
              </a:rPr>
              <a:t>不可能同时被打包进一个区块</a:t>
            </a:r>
            <a:r>
              <a:rPr lang="zh-CN" altLang="zh-CN" sz="1400" dirty="0"/>
              <a:t>，因为节点在打包区块的时候会发现交易是冲突的。如果两个交易被</a:t>
            </a:r>
            <a:r>
              <a:rPr lang="zh-CN" altLang="zh-CN" sz="1400" b="1" dirty="0">
                <a:solidFill>
                  <a:schemeClr val="accent2"/>
                </a:solidFill>
              </a:rPr>
              <a:t>打包进了两个区块</a:t>
            </a:r>
            <a:r>
              <a:rPr lang="zh-CN" altLang="zh-CN" sz="1400" dirty="0"/>
              <a:t>，二者的顺序也就明确了。实际中第二个交易在打包的时候也会通不过验证，根本进不了第二个区块。</a:t>
            </a:r>
            <a:endParaRPr lang="en-US" altLang="zh-CN" sz="1400" dirty="0"/>
          </a:p>
          <a:p>
            <a:endParaRPr lang="zh-CN" altLang="en-US" sz="1600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ED1AA40-B7A5-4EF9-88DD-EB5BC36051CE}"/>
              </a:ext>
            </a:extLst>
          </p:cNvPr>
          <p:cNvSpPr txBox="1"/>
          <p:nvPr/>
        </p:nvSpPr>
        <p:spPr>
          <a:xfrm>
            <a:off x="7537747" y="5099213"/>
            <a:ext cx="45719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b="1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2000"/>
    </mc:Choice>
    <mc:Fallback>
      <p:transition advTm="2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92931" y="861606"/>
            <a:ext cx="42407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5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sz="3600" dirty="0">
                <a:solidFill>
                  <a:srgbClr val="0070C0"/>
                </a:solidFill>
              </a:rPr>
              <a:t>POW</a:t>
            </a:r>
            <a:r>
              <a:rPr lang="zh-CN" altLang="en-US" sz="3600" dirty="0">
                <a:solidFill>
                  <a:srgbClr val="0070C0"/>
                </a:solidFill>
              </a:rPr>
              <a:t>和</a:t>
            </a:r>
            <a:r>
              <a:rPr lang="en-US" altLang="zh-CN" sz="3600" dirty="0">
                <a:solidFill>
                  <a:srgbClr val="0070C0"/>
                </a:solidFill>
              </a:rPr>
              <a:t>POW</a:t>
            </a:r>
            <a:r>
              <a:rPr lang="zh-CN" altLang="en-US" sz="3600" dirty="0">
                <a:solidFill>
                  <a:srgbClr val="0070C0"/>
                </a:solidFill>
              </a:rPr>
              <a:t>共识</a:t>
            </a:r>
            <a:endParaRPr lang="zh-CN" altLang="zh-CN" sz="3600" dirty="0">
              <a:solidFill>
                <a:srgbClr val="0070C0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0A6ADE4-13EA-4600-BB60-873FF537ADDF}"/>
              </a:ext>
            </a:extLst>
          </p:cNvPr>
          <p:cNvSpPr txBox="1"/>
          <p:nvPr/>
        </p:nvSpPr>
        <p:spPr>
          <a:xfrm>
            <a:off x="452626" y="1845618"/>
            <a:ext cx="4320480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/>
              <a:t>所谓</a:t>
            </a:r>
            <a:r>
              <a:rPr lang="en-US" altLang="zh-CN" sz="1600" b="1" dirty="0">
                <a:solidFill>
                  <a:schemeClr val="accent1"/>
                </a:solidFill>
              </a:rPr>
              <a:t>POW</a:t>
            </a:r>
            <a:r>
              <a:rPr lang="zh-CN" altLang="en-US" sz="1600" b="1" dirty="0">
                <a:solidFill>
                  <a:schemeClr val="accent1"/>
                </a:solidFill>
              </a:rPr>
              <a:t>（工作量证明）</a:t>
            </a:r>
            <a:r>
              <a:rPr lang="zh-CN" altLang="en-US" sz="1400" b="1" dirty="0"/>
              <a:t>就是花费大量劳动得到的一个数。</a:t>
            </a:r>
            <a:endParaRPr lang="en-US" altLang="zh-CN" sz="1400" b="1" dirty="0"/>
          </a:p>
          <a:p>
            <a:r>
              <a:rPr lang="zh-CN" altLang="en-US" sz="1400" b="1" dirty="0"/>
              <a:t>特点：生成耗费大量算力，验证一瞬间。</a:t>
            </a:r>
            <a:endParaRPr lang="en-US" altLang="zh-CN" sz="1400" b="1" dirty="0"/>
          </a:p>
          <a:p>
            <a:r>
              <a:rPr lang="zh-CN" altLang="en-US" sz="1400" b="1" dirty="0"/>
              <a:t>目的：让使用者付出代价，防止互联网资源滥用。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6441C0D-F4B5-40D3-B295-3B57FDA8AD48}"/>
              </a:ext>
            </a:extLst>
          </p:cNvPr>
          <p:cNvSpPr/>
          <p:nvPr/>
        </p:nvSpPr>
        <p:spPr>
          <a:xfrm>
            <a:off x="492208" y="3168184"/>
            <a:ext cx="1627369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8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哈希函数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FBB6172-DB71-4E98-A24B-B3014A9D59F9}"/>
              </a:ext>
            </a:extLst>
          </p:cNvPr>
          <p:cNvSpPr txBox="1"/>
          <p:nvPr/>
        </p:nvSpPr>
        <p:spPr>
          <a:xfrm>
            <a:off x="272855" y="3986342"/>
            <a:ext cx="512036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比特币中</a:t>
            </a:r>
            <a:r>
              <a:rPr lang="en-US" altLang="zh-CN" sz="1600" dirty="0"/>
              <a:t>POW</a:t>
            </a:r>
            <a:r>
              <a:rPr lang="zh-CN" altLang="en-US" sz="1600" dirty="0"/>
              <a:t>机制利用了密码学中的哈希函数。</a:t>
            </a:r>
            <a:endParaRPr lang="en-US" altLang="zh-CN" sz="1600" dirty="0"/>
          </a:p>
          <a:p>
            <a:r>
              <a:rPr lang="zh-CN" altLang="en-US" sz="1600" dirty="0"/>
              <a:t>利用哈希函数的</a:t>
            </a:r>
            <a:r>
              <a:rPr lang="zh-CN" altLang="en-US" sz="1600" b="1" dirty="0">
                <a:solidFill>
                  <a:srgbClr val="FF0000"/>
                </a:solidFill>
              </a:rPr>
              <a:t>单向性，抗碰撞性</a:t>
            </a:r>
            <a:r>
              <a:rPr lang="zh-CN" altLang="en-US" sz="1600" dirty="0"/>
              <a:t>和</a:t>
            </a:r>
            <a:r>
              <a:rPr lang="zh-CN" altLang="en-US" sz="1600" b="1" dirty="0">
                <a:solidFill>
                  <a:srgbClr val="FF0000"/>
                </a:solidFill>
              </a:rPr>
              <a:t>可计算性</a:t>
            </a:r>
            <a:r>
              <a:rPr lang="zh-CN" altLang="en-US" sz="1600" dirty="0"/>
              <a:t>的特点。</a:t>
            </a:r>
            <a:endParaRPr lang="en-US" altLang="zh-CN" sz="1600" dirty="0"/>
          </a:p>
          <a:p>
            <a:r>
              <a:rPr lang="zh-CN" altLang="en-US" sz="1600" dirty="0"/>
              <a:t>注意：系统要的答题结果</a:t>
            </a:r>
            <a:r>
              <a:rPr lang="en-US" altLang="zh-CN" sz="1600" dirty="0"/>
              <a:t>POW</a:t>
            </a:r>
            <a:r>
              <a:rPr lang="zh-CN" altLang="en-US" sz="1600" dirty="0"/>
              <a:t>是哈希函数的</a:t>
            </a:r>
            <a:r>
              <a:rPr lang="zh-CN" altLang="en-US" sz="1600" dirty="0">
                <a:solidFill>
                  <a:srgbClr val="FF0000"/>
                </a:solidFill>
              </a:rPr>
              <a:t>输入</a:t>
            </a:r>
            <a:r>
              <a:rPr lang="zh-CN" altLang="en-US" sz="1600" dirty="0"/>
              <a:t>，而不是输出。（比特币系统做法：全网广播哈希值，矿工寻找输入即</a:t>
            </a:r>
            <a:r>
              <a:rPr lang="en-US" altLang="zh-CN" sz="1600" dirty="0"/>
              <a:t>POW</a:t>
            </a:r>
            <a:r>
              <a:rPr lang="zh-CN" altLang="en-US" sz="1600" dirty="0"/>
              <a:t>，使得运算出的哈希值小于给定的哈希值）</a:t>
            </a:r>
            <a:endParaRPr lang="en-US" altLang="zh-CN" sz="1600" dirty="0"/>
          </a:p>
          <a:p>
            <a:r>
              <a:rPr lang="zh-CN" altLang="en-US" sz="1600" dirty="0"/>
              <a:t>再利用哈希函数的可计算性，各节点容易验证，于是大家承认此节点拥有记账权。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33610153-1A49-4AA4-BBBF-8BF0BDF60DE8}"/>
              </a:ext>
            </a:extLst>
          </p:cNvPr>
          <p:cNvSpPr/>
          <p:nvPr/>
        </p:nvSpPr>
        <p:spPr>
          <a:xfrm>
            <a:off x="6097587" y="1341562"/>
            <a:ext cx="2736304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Pow</a:t>
            </a:r>
            <a:r>
              <a:rPr lang="zh-CN" altLang="en-U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共识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DF621E5-0D69-44F2-9703-63A2AACB977B}"/>
              </a:ext>
            </a:extLst>
          </p:cNvPr>
          <p:cNvSpPr txBox="1"/>
          <p:nvPr/>
        </p:nvSpPr>
        <p:spPr>
          <a:xfrm>
            <a:off x="6606763" y="1999506"/>
            <a:ext cx="5101324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POW</a:t>
            </a:r>
            <a:r>
              <a:rPr lang="zh-CN" altLang="en-US" dirty="0"/>
              <a:t>是一个投票过程。</a:t>
            </a:r>
            <a:endParaRPr lang="en-US" altLang="zh-CN" dirty="0"/>
          </a:p>
          <a:p>
            <a:r>
              <a:rPr lang="zh-CN" altLang="en-US" dirty="0"/>
              <a:t>目的：让多数人达成共识，对抗少数人的攻击。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7EF9292E-9544-4CDA-BC3F-3E586CC9EB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4013" y="3146480"/>
            <a:ext cx="3203451" cy="566627"/>
          </a:xfrm>
          <a:prstGeom prst="rect">
            <a:avLst/>
          </a:prstGeom>
        </p:spPr>
      </p:pic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007373AC-4213-495D-83FD-EBAC479F81EC}"/>
              </a:ext>
            </a:extLst>
          </p:cNvPr>
          <p:cNvSpPr/>
          <p:nvPr/>
        </p:nvSpPr>
        <p:spPr>
          <a:xfrm>
            <a:off x="6025579" y="3896757"/>
            <a:ext cx="4176464" cy="3600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比特币系统约每十分钟产生一个块</a:t>
            </a:r>
          </a:p>
        </p:txBody>
      </p:sp>
      <p:sp>
        <p:nvSpPr>
          <p:cNvPr id="92" name="矩形: 圆角 91">
            <a:extLst>
              <a:ext uri="{FF2B5EF4-FFF2-40B4-BE49-F238E27FC236}">
                <a16:creationId xmlns:a16="http://schemas.microsoft.com/office/drawing/2014/main" id="{4859EF20-89C0-49F3-81A2-6C5DBF92DC5B}"/>
              </a:ext>
            </a:extLst>
          </p:cNvPr>
          <p:cNvSpPr/>
          <p:nvPr/>
        </p:nvSpPr>
        <p:spPr>
          <a:xfrm>
            <a:off x="6025579" y="4798867"/>
            <a:ext cx="4176464" cy="360040"/>
          </a:xfrm>
          <a:prstGeom prst="roundRect">
            <a:avLst>
              <a:gd name="adj" fmla="val 772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算出</a:t>
            </a:r>
            <a:r>
              <a:rPr lang="en-US" altLang="zh-CN" dirty="0"/>
              <a:t>POW</a:t>
            </a:r>
            <a:r>
              <a:rPr lang="zh-CN" altLang="en-US" dirty="0"/>
              <a:t>的时间约</a:t>
            </a:r>
            <a:r>
              <a:rPr lang="en-US" altLang="zh-CN" dirty="0"/>
              <a:t>10</a:t>
            </a:r>
            <a:r>
              <a:rPr lang="zh-CN" altLang="en-US" dirty="0"/>
              <a:t>分钟</a:t>
            </a:r>
          </a:p>
        </p:txBody>
      </p: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993C8B5D-D668-43CD-9749-0BD1A9084CB7}"/>
              </a:ext>
            </a:extLst>
          </p:cNvPr>
          <p:cNvCxnSpPr>
            <a:cxnSpLocks/>
            <a:stCxn id="15" idx="2"/>
            <a:endCxn id="92" idx="0"/>
          </p:cNvCxnSpPr>
          <p:nvPr/>
        </p:nvCxnSpPr>
        <p:spPr>
          <a:xfrm>
            <a:off x="8113811" y="4256797"/>
            <a:ext cx="0" cy="5420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8AFFCDDF-56C7-4C99-9A74-415F3AC9E3A1}"/>
              </a:ext>
            </a:extLst>
          </p:cNvPr>
          <p:cNvSpPr txBox="1"/>
          <p:nvPr/>
        </p:nvSpPr>
        <p:spPr>
          <a:xfrm>
            <a:off x="8041803" y="4379714"/>
            <a:ext cx="671979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本质</a:t>
            </a:r>
          </a:p>
        </p:txBody>
      </p:sp>
      <p:sp>
        <p:nvSpPr>
          <p:cNvPr id="108" name="矩形: 圆角 107">
            <a:extLst>
              <a:ext uri="{FF2B5EF4-FFF2-40B4-BE49-F238E27FC236}">
                <a16:creationId xmlns:a16="http://schemas.microsoft.com/office/drawing/2014/main" id="{6E2051AA-1248-44F4-AE06-244687000AD2}"/>
              </a:ext>
            </a:extLst>
          </p:cNvPr>
          <p:cNvSpPr/>
          <p:nvPr/>
        </p:nvSpPr>
        <p:spPr>
          <a:xfrm>
            <a:off x="6025579" y="5648612"/>
            <a:ext cx="4176464" cy="360040"/>
          </a:xfrm>
          <a:prstGeom prst="roundRect">
            <a:avLst>
              <a:gd name="adj" fmla="val 772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调整</a:t>
            </a:r>
            <a:r>
              <a:rPr lang="en-US" altLang="zh-CN" dirty="0"/>
              <a:t>0</a:t>
            </a:r>
            <a:r>
              <a:rPr lang="zh-CN" altLang="en-US" dirty="0"/>
              <a:t>的个数改变出题难度</a:t>
            </a:r>
          </a:p>
        </p:txBody>
      </p:sp>
      <p:sp>
        <p:nvSpPr>
          <p:cNvPr id="109" name="文本框 108">
            <a:extLst>
              <a:ext uri="{FF2B5EF4-FFF2-40B4-BE49-F238E27FC236}">
                <a16:creationId xmlns:a16="http://schemas.microsoft.com/office/drawing/2014/main" id="{76F0E32E-EEB5-4988-9AF3-2598593CB1C4}"/>
              </a:ext>
            </a:extLst>
          </p:cNvPr>
          <p:cNvSpPr txBox="1"/>
          <p:nvPr/>
        </p:nvSpPr>
        <p:spPr>
          <a:xfrm>
            <a:off x="8185819" y="5193339"/>
            <a:ext cx="3108543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算力提高，如何保证时间？</a:t>
            </a:r>
          </a:p>
        </p:txBody>
      </p: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3380E0BA-4964-49CB-B3A6-97696FDD4676}"/>
              </a:ext>
            </a:extLst>
          </p:cNvPr>
          <p:cNvCxnSpPr>
            <a:stCxn id="92" idx="2"/>
            <a:endCxn id="108" idx="0"/>
          </p:cNvCxnSpPr>
          <p:nvPr/>
        </p:nvCxnSpPr>
        <p:spPr>
          <a:xfrm>
            <a:off x="8113811" y="5158907"/>
            <a:ext cx="0" cy="4897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2000"/>
    </mc:Choice>
    <mc:Fallback>
      <p:transition advTm="2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508"/>
          <p:cNvSpPr/>
          <p:nvPr/>
        </p:nvSpPr>
        <p:spPr bwMode="auto">
          <a:xfrm>
            <a:off x="6886493" y="1674863"/>
            <a:ext cx="85725" cy="85725"/>
          </a:xfrm>
          <a:custGeom>
            <a:avLst/>
            <a:gdLst>
              <a:gd name="T0" fmla="*/ 0 w 54"/>
              <a:gd name="T1" fmla="*/ 54 h 54"/>
              <a:gd name="T2" fmla="*/ 54 w 54"/>
              <a:gd name="T3" fmla="*/ 0 h 54"/>
              <a:gd name="T4" fmla="*/ 0 w 54"/>
              <a:gd name="T5" fmla="*/ 54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54" h="54">
                <a:moveTo>
                  <a:pt x="0" y="54"/>
                </a:moveTo>
                <a:lnTo>
                  <a:pt x="54" y="0"/>
                </a:lnTo>
                <a:lnTo>
                  <a:pt x="0" y="54"/>
                </a:lnTo>
                <a:close/>
              </a:path>
            </a:pathLst>
          </a:custGeom>
          <a:solidFill>
            <a:srgbClr val="D40F5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6" name="Line 509"/>
          <p:cNvSpPr>
            <a:spLocks noChangeShapeType="1"/>
          </p:cNvSpPr>
          <p:nvPr/>
        </p:nvSpPr>
        <p:spPr bwMode="auto">
          <a:xfrm flipV="1">
            <a:off x="6886493" y="1674863"/>
            <a:ext cx="85725" cy="85725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7" name="Line 510"/>
          <p:cNvSpPr>
            <a:spLocks noChangeShapeType="1"/>
          </p:cNvSpPr>
          <p:nvPr/>
        </p:nvSpPr>
        <p:spPr bwMode="auto">
          <a:xfrm>
            <a:off x="6886489" y="1589134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8" name="Line 511"/>
          <p:cNvSpPr>
            <a:spLocks noChangeShapeType="1"/>
          </p:cNvSpPr>
          <p:nvPr/>
        </p:nvSpPr>
        <p:spPr bwMode="auto">
          <a:xfrm>
            <a:off x="6886489" y="1589134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36512" y="416302"/>
            <a:ext cx="2408102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区块链中的密码学</a:t>
            </a:r>
            <a:endParaRPr lang="zh-CN" altLang="en-US" sz="1600" dirty="0">
              <a:solidFill>
                <a:srgbClr val="0070C0"/>
              </a:solidFill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7D05BD9-8F7C-4124-8E37-B8C1F9B8C3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7507" y="381792"/>
            <a:ext cx="6543723" cy="2333642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E3CCEECC-B1C8-4F80-BE47-B3B957621D2F}"/>
              </a:ext>
            </a:extLst>
          </p:cNvPr>
          <p:cNvSpPr txBox="1"/>
          <p:nvPr/>
        </p:nvSpPr>
        <p:spPr>
          <a:xfrm>
            <a:off x="3091300" y="1195942"/>
            <a:ext cx="2176699" cy="38472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货币数字化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D6E1159-49F6-408B-B695-99DB7E49193F}"/>
              </a:ext>
            </a:extLst>
          </p:cNvPr>
          <p:cNvSpPr txBox="1"/>
          <p:nvPr/>
        </p:nvSpPr>
        <p:spPr>
          <a:xfrm>
            <a:off x="536512" y="1049749"/>
            <a:ext cx="1970859" cy="67710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dirty="0"/>
              <a:t>便捷，去除对中心节点的依赖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997759B-A9B4-4ECF-89D8-AAC4F9B697E6}"/>
              </a:ext>
            </a:extLst>
          </p:cNvPr>
          <p:cNvSpPr txBox="1"/>
          <p:nvPr/>
        </p:nvSpPr>
        <p:spPr>
          <a:xfrm flipH="1">
            <a:off x="3070185" y="2330715"/>
            <a:ext cx="2232248" cy="38472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交易数字化</a:t>
            </a: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3C160BB0-749A-4DEF-BC28-760748FF1C22}"/>
              </a:ext>
            </a:extLst>
          </p:cNvPr>
          <p:cNvSpPr txBox="1"/>
          <p:nvPr/>
        </p:nvSpPr>
        <p:spPr>
          <a:xfrm flipH="1">
            <a:off x="399094" y="3391529"/>
            <a:ext cx="2232248" cy="38472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账户数字化</a:t>
            </a: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BD93FC82-8DBF-48D2-985F-95499B135891}"/>
              </a:ext>
            </a:extLst>
          </p:cNvPr>
          <p:cNvSpPr txBox="1"/>
          <p:nvPr/>
        </p:nvSpPr>
        <p:spPr>
          <a:xfrm flipH="1">
            <a:off x="3063525" y="3374229"/>
            <a:ext cx="2232248" cy="38472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签名数字化</a:t>
            </a: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AD7DE0E9-FFE5-4498-B5B6-5FA2A557F3BA}"/>
              </a:ext>
            </a:extLst>
          </p:cNvPr>
          <p:cNvSpPr txBox="1"/>
          <p:nvPr/>
        </p:nvSpPr>
        <p:spPr>
          <a:xfrm flipH="1">
            <a:off x="5856094" y="3379970"/>
            <a:ext cx="2232248" cy="38472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记账去中心化</a:t>
            </a: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42B7A1BD-2282-4A02-B586-EFC75C020EDC}"/>
              </a:ext>
            </a:extLst>
          </p:cNvPr>
          <p:cNvSpPr txBox="1"/>
          <p:nvPr/>
        </p:nvSpPr>
        <p:spPr>
          <a:xfrm flipH="1">
            <a:off x="399094" y="4797946"/>
            <a:ext cx="2232248" cy="38472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唯一性问题</a:t>
            </a: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D2491A98-192B-47C0-879A-4F27DE2B2FD7}"/>
              </a:ext>
            </a:extLst>
          </p:cNvPr>
          <p:cNvSpPr txBox="1"/>
          <p:nvPr/>
        </p:nvSpPr>
        <p:spPr>
          <a:xfrm flipH="1">
            <a:off x="3063525" y="4797945"/>
            <a:ext cx="2232248" cy="38472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身份认证问题</a:t>
            </a: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236F4857-6A04-4396-89F7-3D56CD4D4BED}"/>
              </a:ext>
            </a:extLst>
          </p:cNvPr>
          <p:cNvSpPr txBox="1"/>
          <p:nvPr/>
        </p:nvSpPr>
        <p:spPr>
          <a:xfrm flipH="1">
            <a:off x="5856094" y="4797945"/>
            <a:ext cx="2225588" cy="67710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分布式数据完整性问题</a:t>
            </a:r>
          </a:p>
        </p:txBody>
      </p: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65E2169D-5265-4FDF-9141-B25B456BCFD2}"/>
              </a:ext>
            </a:extLst>
          </p:cNvPr>
          <p:cNvCxnSpPr>
            <a:stCxn id="12" idx="2"/>
            <a:endCxn id="14" idx="0"/>
          </p:cNvCxnSpPr>
          <p:nvPr/>
        </p:nvCxnSpPr>
        <p:spPr>
          <a:xfrm>
            <a:off x="4179650" y="1580663"/>
            <a:ext cx="6659" cy="7500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FB582588-1B14-49B6-8EDB-FF7A3106C54A}"/>
              </a:ext>
            </a:extLst>
          </p:cNvPr>
          <p:cNvCxnSpPr>
            <a:stCxn id="14" idx="2"/>
            <a:endCxn id="47" idx="0"/>
          </p:cNvCxnSpPr>
          <p:nvPr/>
        </p:nvCxnSpPr>
        <p:spPr>
          <a:xfrm flipH="1">
            <a:off x="4179649" y="2715436"/>
            <a:ext cx="6660" cy="6587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连接符: 肘形 22">
            <a:extLst>
              <a:ext uri="{FF2B5EF4-FFF2-40B4-BE49-F238E27FC236}">
                <a16:creationId xmlns:a16="http://schemas.microsoft.com/office/drawing/2014/main" id="{0765BCE8-5A1B-4E47-8FCE-C555007057BE}"/>
              </a:ext>
            </a:extLst>
          </p:cNvPr>
          <p:cNvCxnSpPr>
            <a:stCxn id="14" idx="2"/>
            <a:endCxn id="48" idx="0"/>
          </p:cNvCxnSpPr>
          <p:nvPr/>
        </p:nvCxnSpPr>
        <p:spPr>
          <a:xfrm rot="16200000" flipH="1">
            <a:off x="5246996" y="1654748"/>
            <a:ext cx="664534" cy="278590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连接符: 肘形 32">
            <a:extLst>
              <a:ext uri="{FF2B5EF4-FFF2-40B4-BE49-F238E27FC236}">
                <a16:creationId xmlns:a16="http://schemas.microsoft.com/office/drawing/2014/main" id="{B062246D-8684-4335-8B18-2D0B8DE8D49F}"/>
              </a:ext>
            </a:extLst>
          </p:cNvPr>
          <p:cNvCxnSpPr>
            <a:stCxn id="14" idx="2"/>
            <a:endCxn id="46" idx="0"/>
          </p:cNvCxnSpPr>
          <p:nvPr/>
        </p:nvCxnSpPr>
        <p:spPr>
          <a:xfrm rot="5400000">
            <a:off x="2512718" y="1717937"/>
            <a:ext cx="676093" cy="267109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35235909-BCF0-4599-BD49-DA67D6B6810D}"/>
              </a:ext>
            </a:extLst>
          </p:cNvPr>
          <p:cNvCxnSpPr>
            <a:stCxn id="46" idx="2"/>
            <a:endCxn id="49" idx="0"/>
          </p:cNvCxnSpPr>
          <p:nvPr/>
        </p:nvCxnSpPr>
        <p:spPr>
          <a:xfrm>
            <a:off x="1515218" y="3776250"/>
            <a:ext cx="0" cy="10216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CB0FDB4B-BDB6-435D-9172-2AA332DD46C7}"/>
              </a:ext>
            </a:extLst>
          </p:cNvPr>
          <p:cNvCxnSpPr>
            <a:stCxn id="47" idx="2"/>
            <a:endCxn id="50" idx="0"/>
          </p:cNvCxnSpPr>
          <p:nvPr/>
        </p:nvCxnSpPr>
        <p:spPr>
          <a:xfrm>
            <a:off x="4179649" y="3758950"/>
            <a:ext cx="0" cy="10389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65D543A3-64CB-4E36-B5AD-B7782525CAD8}"/>
              </a:ext>
            </a:extLst>
          </p:cNvPr>
          <p:cNvCxnSpPr>
            <a:stCxn id="48" idx="2"/>
            <a:endCxn id="51" idx="0"/>
          </p:cNvCxnSpPr>
          <p:nvPr/>
        </p:nvCxnSpPr>
        <p:spPr>
          <a:xfrm flipH="1">
            <a:off x="6968888" y="3764691"/>
            <a:ext cx="3330" cy="10332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箭头连接符 40">
            <a:extLst>
              <a:ext uri="{FF2B5EF4-FFF2-40B4-BE49-F238E27FC236}">
                <a16:creationId xmlns:a16="http://schemas.microsoft.com/office/drawing/2014/main" id="{022B203F-12CC-4E67-801C-3BFBB884778E}"/>
              </a:ext>
            </a:extLst>
          </p:cNvPr>
          <p:cNvCxnSpPr>
            <a:stCxn id="12" idx="1"/>
          </p:cNvCxnSpPr>
          <p:nvPr/>
        </p:nvCxnSpPr>
        <p:spPr>
          <a:xfrm flipH="1" flipV="1">
            <a:off x="2353171" y="1388302"/>
            <a:ext cx="73812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本框 41">
            <a:extLst>
              <a:ext uri="{FF2B5EF4-FFF2-40B4-BE49-F238E27FC236}">
                <a16:creationId xmlns:a16="http://schemas.microsoft.com/office/drawing/2014/main" id="{18DF1E5E-FDCE-4B23-A427-8E0F09E72BE3}"/>
              </a:ext>
            </a:extLst>
          </p:cNvPr>
          <p:cNvSpPr txBox="1"/>
          <p:nvPr/>
        </p:nvSpPr>
        <p:spPr>
          <a:xfrm>
            <a:off x="192931" y="4082746"/>
            <a:ext cx="1845919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本质问题</a:t>
            </a: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0DD51C25-8AF7-4094-91DA-A247C92A9FCA}"/>
              </a:ext>
            </a:extLst>
          </p:cNvPr>
          <p:cNvSpPr txBox="1"/>
          <p:nvPr/>
        </p:nvSpPr>
        <p:spPr>
          <a:xfrm flipH="1">
            <a:off x="2209155" y="1827509"/>
            <a:ext cx="2212944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需要解决的问题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2000"/>
    </mc:Choice>
    <mc:Fallback>
      <p:transition advTm="2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5"/>
          <p:cNvSpPr txBox="1"/>
          <p:nvPr/>
        </p:nvSpPr>
        <p:spPr>
          <a:xfrm>
            <a:off x="170290" y="353307"/>
            <a:ext cx="4357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5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sz="3600" dirty="0">
                <a:solidFill>
                  <a:srgbClr val="0070C0"/>
                </a:solidFill>
              </a:rPr>
              <a:t>DSA</a:t>
            </a:r>
            <a:r>
              <a:rPr lang="zh-CN" altLang="en-US" sz="3600" dirty="0">
                <a:solidFill>
                  <a:srgbClr val="0070C0"/>
                </a:solidFill>
              </a:rPr>
              <a:t>数字签名方案</a:t>
            </a:r>
            <a:endParaRPr lang="zh-CN" altLang="zh-CN" sz="3600" dirty="0">
              <a:solidFill>
                <a:srgbClr val="0070C0"/>
              </a:solidFill>
            </a:endParaRP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FADB7648-6C10-4680-BEA9-E6113D50A252}"/>
              </a:ext>
            </a:extLst>
          </p:cNvPr>
          <p:cNvSpPr/>
          <p:nvPr/>
        </p:nvSpPr>
        <p:spPr>
          <a:xfrm>
            <a:off x="512630" y="1123588"/>
            <a:ext cx="3672408" cy="4320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防止交易被伪造（非签署者签署）</a:t>
            </a: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451D26F2-68B9-4A66-BD8A-310ED3CDD5D9}"/>
              </a:ext>
            </a:extLst>
          </p:cNvPr>
          <p:cNvSpPr/>
          <p:nvPr/>
        </p:nvSpPr>
        <p:spPr>
          <a:xfrm>
            <a:off x="485736" y="1903517"/>
            <a:ext cx="3672408" cy="4320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防止交易信息</a:t>
            </a:r>
            <a:r>
              <a:rPr lang="en-US" altLang="zh-CN" dirty="0"/>
              <a:t>m</a:t>
            </a:r>
            <a:r>
              <a:rPr lang="zh-CN" altLang="en-US" dirty="0"/>
              <a:t>被篡改</a:t>
            </a: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356BFA56-92B7-495D-8B76-E1B5226BE578}"/>
              </a:ext>
            </a:extLst>
          </p:cNvPr>
          <p:cNvSpPr/>
          <p:nvPr/>
        </p:nvSpPr>
        <p:spPr>
          <a:xfrm>
            <a:off x="492459" y="2717064"/>
            <a:ext cx="3672408" cy="4320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防止交易被复制</a:t>
            </a: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7AD03E33-C195-41D4-88A0-056D3C32A14B}"/>
              </a:ext>
            </a:extLst>
          </p:cNvPr>
          <p:cNvSpPr/>
          <p:nvPr/>
        </p:nvSpPr>
        <p:spPr>
          <a:xfrm>
            <a:off x="5377507" y="1123588"/>
            <a:ext cx="3672408" cy="4320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签署者独有的秘密数字</a:t>
            </a:r>
            <a:r>
              <a:rPr lang="en-US" altLang="zh-CN" dirty="0"/>
              <a:t>x</a:t>
            </a:r>
            <a:endParaRPr lang="zh-CN" altLang="en-US" dirty="0"/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A11BFAAE-8A93-4BC6-BC8A-005B8FBB3F51}"/>
              </a:ext>
            </a:extLst>
          </p:cNvPr>
          <p:cNvSpPr/>
          <p:nvPr/>
        </p:nvSpPr>
        <p:spPr>
          <a:xfrm>
            <a:off x="5449515" y="2717064"/>
            <a:ext cx="3672408" cy="4320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签署者独有的随机数字</a:t>
            </a:r>
            <a:r>
              <a:rPr lang="en-US" altLang="zh-CN" dirty="0"/>
              <a:t>k</a:t>
            </a:r>
            <a:endParaRPr lang="zh-CN" altLang="en-US" dirty="0"/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FD571E06-FD3B-4DCB-A5EE-AB76623529D4}"/>
              </a:ext>
            </a:extLst>
          </p:cNvPr>
          <p:cNvSpPr/>
          <p:nvPr/>
        </p:nvSpPr>
        <p:spPr>
          <a:xfrm>
            <a:off x="5377507" y="1903517"/>
            <a:ext cx="3672408" cy="4320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消息</a:t>
            </a:r>
            <a:r>
              <a:rPr lang="en-US" altLang="zh-CN" dirty="0"/>
              <a:t>m</a:t>
            </a:r>
            <a:r>
              <a:rPr lang="zh-CN" altLang="en-US" dirty="0"/>
              <a:t>的哈希值</a:t>
            </a:r>
            <a:r>
              <a:rPr lang="en-US" altLang="zh-CN" dirty="0"/>
              <a:t>H(m)</a:t>
            </a:r>
            <a:endParaRPr lang="zh-CN" altLang="en-US" dirty="0"/>
          </a:p>
        </p:txBody>
      </p: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9A9D6CDF-01DF-4FA4-9B56-714FD7D8855A}"/>
              </a:ext>
            </a:extLst>
          </p:cNvPr>
          <p:cNvCxnSpPr>
            <a:stCxn id="4" idx="3"/>
            <a:endCxn id="14" idx="1"/>
          </p:cNvCxnSpPr>
          <p:nvPr/>
        </p:nvCxnSpPr>
        <p:spPr>
          <a:xfrm>
            <a:off x="4185038" y="1339612"/>
            <a:ext cx="11924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6A45DCCC-5DC9-4480-8907-CD0D621159B4}"/>
              </a:ext>
            </a:extLst>
          </p:cNvPr>
          <p:cNvCxnSpPr>
            <a:stCxn id="12" idx="3"/>
            <a:endCxn id="16" idx="1"/>
          </p:cNvCxnSpPr>
          <p:nvPr/>
        </p:nvCxnSpPr>
        <p:spPr>
          <a:xfrm>
            <a:off x="4158144" y="2119541"/>
            <a:ext cx="121936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54CDEF36-FB60-4AAE-B2C2-0EB2147F8F90}"/>
              </a:ext>
            </a:extLst>
          </p:cNvPr>
          <p:cNvCxnSpPr>
            <a:stCxn id="13" idx="3"/>
            <a:endCxn id="15" idx="1"/>
          </p:cNvCxnSpPr>
          <p:nvPr/>
        </p:nvCxnSpPr>
        <p:spPr>
          <a:xfrm>
            <a:off x="4164867" y="2933088"/>
            <a:ext cx="12846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>
            <a:extLst>
              <a:ext uri="{FF2B5EF4-FFF2-40B4-BE49-F238E27FC236}">
                <a16:creationId xmlns:a16="http://schemas.microsoft.com/office/drawing/2014/main" id="{6152E14C-9136-431D-BC0F-8A7126F238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630" y="3724018"/>
            <a:ext cx="3330769" cy="2245295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A6929CDE-136A-4C1B-B7B3-C7BBA2F485C8}"/>
              </a:ext>
            </a:extLst>
          </p:cNvPr>
          <p:cNvSpPr txBox="1"/>
          <p:nvPr/>
        </p:nvSpPr>
        <p:spPr>
          <a:xfrm>
            <a:off x="4376378" y="3752447"/>
            <a:ext cx="2002257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X</a:t>
            </a:r>
            <a:r>
              <a:rPr lang="zh-CN" altLang="en-US" dirty="0"/>
              <a:t>作为私钥，将</a:t>
            </a:r>
            <a:r>
              <a:rPr lang="en-US" altLang="zh-CN" dirty="0"/>
              <a:t>y</a:t>
            </a:r>
            <a:r>
              <a:rPr lang="zh-CN" altLang="en-US" dirty="0"/>
              <a:t>作为公钥公开，将</a:t>
            </a:r>
            <a:r>
              <a:rPr lang="en-US" altLang="zh-CN" dirty="0"/>
              <a:t>r</a:t>
            </a:r>
            <a:r>
              <a:rPr lang="zh-CN" altLang="en-US" dirty="0"/>
              <a:t>和</a:t>
            </a:r>
            <a:r>
              <a:rPr lang="en-US" altLang="zh-CN" dirty="0"/>
              <a:t>s</a:t>
            </a:r>
            <a:r>
              <a:rPr lang="zh-CN" altLang="en-US" dirty="0"/>
              <a:t>作为数字签名和消息</a:t>
            </a:r>
            <a:r>
              <a:rPr lang="en-US" altLang="zh-CN" dirty="0"/>
              <a:t>m</a:t>
            </a:r>
            <a:r>
              <a:rPr lang="zh-CN" altLang="en-US" dirty="0"/>
              <a:t>一块发送给接收者。</a:t>
            </a: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04E2AEF3-F3F8-4CAE-B729-4B6E89E9CD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3651" y="3644680"/>
            <a:ext cx="4272023" cy="2324633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2E5708C2-77EA-4AE6-9DE3-4686BEA15F47}"/>
              </a:ext>
            </a:extLst>
          </p:cNvPr>
          <p:cNvSpPr txBox="1"/>
          <p:nvPr/>
        </p:nvSpPr>
        <p:spPr>
          <a:xfrm>
            <a:off x="6784710" y="6166098"/>
            <a:ext cx="4150175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F</a:t>
            </a:r>
            <a:r>
              <a:rPr lang="zh-CN" altLang="en-US" dirty="0"/>
              <a:t>代表签名方案，</a:t>
            </a:r>
            <a:r>
              <a:rPr lang="en-US" altLang="zh-CN" dirty="0"/>
              <a:t>G</a:t>
            </a:r>
            <a:r>
              <a:rPr lang="zh-CN" altLang="en-US" dirty="0"/>
              <a:t>代表验签方案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2000"/>
    </mc:Choice>
    <mc:Fallback>
      <p:transition advTm="2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5">
            <a:extLst>
              <a:ext uri="{FF2B5EF4-FFF2-40B4-BE49-F238E27FC236}">
                <a16:creationId xmlns:a16="http://schemas.microsoft.com/office/drawing/2014/main" id="{1493972F-97F6-4CE6-A2EC-9A88FAD52799}"/>
              </a:ext>
            </a:extLst>
          </p:cNvPr>
          <p:cNvSpPr txBox="1"/>
          <p:nvPr/>
        </p:nvSpPr>
        <p:spPr>
          <a:xfrm>
            <a:off x="170290" y="353307"/>
            <a:ext cx="4357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5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sz="3600" dirty="0">
                <a:solidFill>
                  <a:srgbClr val="0070C0"/>
                </a:solidFill>
              </a:rPr>
              <a:t>DSA</a:t>
            </a:r>
            <a:r>
              <a:rPr lang="zh-CN" altLang="en-US" sz="3600" dirty="0">
                <a:solidFill>
                  <a:srgbClr val="0070C0"/>
                </a:solidFill>
              </a:rPr>
              <a:t>数字签名方案</a:t>
            </a:r>
            <a:endParaRPr lang="zh-CN" altLang="zh-CN" sz="3600" dirty="0">
              <a:solidFill>
                <a:srgbClr val="0070C0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B9E0870-325A-48B0-BBCB-1064100069E0}"/>
              </a:ext>
            </a:extLst>
          </p:cNvPr>
          <p:cNvSpPr txBox="1"/>
          <p:nvPr/>
        </p:nvSpPr>
        <p:spPr>
          <a:xfrm flipH="1">
            <a:off x="408955" y="1053530"/>
            <a:ext cx="5066849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指数做加法运算对应于幂做乘法运算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3958DE3-5E6F-46E1-9527-F69F549214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34" y="1464509"/>
            <a:ext cx="3600400" cy="1485879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7647C740-0321-44CB-8A04-7774D28BF7B6}"/>
              </a:ext>
            </a:extLst>
          </p:cNvPr>
          <p:cNvSpPr/>
          <p:nvPr/>
        </p:nvSpPr>
        <p:spPr>
          <a:xfrm>
            <a:off x="3649315" y="2061642"/>
            <a:ext cx="2088232" cy="2880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根据欧拉定理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D7D68534-6889-42E9-A25E-7E590C4E36A0}"/>
                  </a:ext>
                </a:extLst>
              </p:cNvPr>
              <p:cNvSpPr txBox="1"/>
              <p:nvPr/>
            </p:nvSpPr>
            <p:spPr>
              <a:xfrm>
                <a:off x="4009355" y="2487836"/>
                <a:ext cx="2257899" cy="2923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𝑚𝑜𝑑𝑝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D7D68534-6889-42E9-A25E-7E590C4E36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9355" y="2487836"/>
                <a:ext cx="2257899" cy="292388"/>
              </a:xfrm>
              <a:prstGeom prst="rect">
                <a:avLst/>
              </a:prstGeom>
              <a:blipFill>
                <a:blip r:embed="rId4"/>
                <a:stretch>
                  <a:fillRect t="-2083" b="-3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箭头: 下 10">
            <a:extLst>
              <a:ext uri="{FF2B5EF4-FFF2-40B4-BE49-F238E27FC236}">
                <a16:creationId xmlns:a16="http://schemas.microsoft.com/office/drawing/2014/main" id="{F654B63E-382C-4185-B535-B1FC39E49DD8}"/>
              </a:ext>
            </a:extLst>
          </p:cNvPr>
          <p:cNvSpPr/>
          <p:nvPr/>
        </p:nvSpPr>
        <p:spPr>
          <a:xfrm>
            <a:off x="1993131" y="2997746"/>
            <a:ext cx="360040" cy="1656184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4BB3A8C-B9FA-4B18-AB08-42709FA48EBA}"/>
              </a:ext>
            </a:extLst>
          </p:cNvPr>
          <p:cNvSpPr txBox="1"/>
          <p:nvPr/>
        </p:nvSpPr>
        <p:spPr>
          <a:xfrm flipH="1">
            <a:off x="2348834" y="3544640"/>
            <a:ext cx="2042513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攻击者伪造签名</a:t>
            </a:r>
            <a:r>
              <a:rPr lang="en-US" altLang="zh-CN" dirty="0" err="1"/>
              <a:t>r,s</a:t>
            </a:r>
            <a:endParaRPr lang="zh-CN" altLang="en-US" dirty="0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272F71B6-AC6D-4475-A5E6-23C45DF592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663" y="4793666"/>
            <a:ext cx="3600400" cy="1536619"/>
          </a:xfrm>
          <a:prstGeom prst="rect">
            <a:avLst/>
          </a:prstGeom>
        </p:spPr>
      </p:pic>
      <p:sp>
        <p:nvSpPr>
          <p:cNvPr id="16" name="箭头: 右 15">
            <a:extLst>
              <a:ext uri="{FF2B5EF4-FFF2-40B4-BE49-F238E27FC236}">
                <a16:creationId xmlns:a16="http://schemas.microsoft.com/office/drawing/2014/main" id="{7E059759-456E-41C3-9F20-F761B8F212A2}"/>
              </a:ext>
            </a:extLst>
          </p:cNvPr>
          <p:cNvSpPr/>
          <p:nvPr/>
        </p:nvSpPr>
        <p:spPr>
          <a:xfrm>
            <a:off x="4441403" y="3425438"/>
            <a:ext cx="2952328" cy="292388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36896CE3-6D23-480E-B3E0-DACFD31CCFAB}"/>
              </a:ext>
            </a:extLst>
          </p:cNvPr>
          <p:cNvSpPr txBox="1"/>
          <p:nvPr/>
        </p:nvSpPr>
        <p:spPr>
          <a:xfrm flipH="1">
            <a:off x="4460177" y="3829466"/>
            <a:ext cx="2866354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如何让签名验证更安全呢？</a:t>
            </a:r>
            <a:endParaRPr lang="en-US" altLang="zh-CN" dirty="0"/>
          </a:p>
          <a:p>
            <a:r>
              <a:rPr lang="zh-CN" altLang="en-US" dirty="0"/>
              <a:t>利用</a:t>
            </a:r>
            <a:r>
              <a:rPr lang="zh-CN" altLang="en-US" dirty="0">
                <a:solidFill>
                  <a:srgbClr val="FF0000"/>
                </a:solidFill>
              </a:rPr>
              <a:t>幂模运算单向性</a:t>
            </a:r>
            <a:r>
              <a:rPr lang="zh-CN" altLang="en-US" dirty="0"/>
              <a:t>，</a:t>
            </a:r>
            <a:endParaRPr lang="en-US" altLang="zh-CN" dirty="0"/>
          </a:p>
          <a:p>
            <a:r>
              <a:rPr lang="zh-CN" altLang="en-US" dirty="0"/>
              <a:t>让</a:t>
            </a:r>
            <a:r>
              <a:rPr lang="en-US" altLang="zh-CN" dirty="0"/>
              <a:t>r</a:t>
            </a:r>
            <a:r>
              <a:rPr lang="zh-CN" altLang="en-US" dirty="0"/>
              <a:t>和</a:t>
            </a:r>
            <a:r>
              <a:rPr lang="en-US" altLang="zh-CN" dirty="0"/>
              <a:t>s</a:t>
            </a:r>
            <a:r>
              <a:rPr lang="zh-CN" altLang="en-US" dirty="0"/>
              <a:t>都出现在指数上，利用离散对数的难题。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5B98F3E-E63A-4717-A407-D8F59C788347}"/>
              </a:ext>
            </a:extLst>
          </p:cNvPr>
          <p:cNvSpPr txBox="1"/>
          <p:nvPr/>
        </p:nvSpPr>
        <p:spPr>
          <a:xfrm>
            <a:off x="7650118" y="2973717"/>
            <a:ext cx="4145367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Tips:</a:t>
            </a:r>
            <a:r>
              <a:rPr lang="zh-CN" altLang="en-US" dirty="0"/>
              <a:t>将</a:t>
            </a:r>
            <a:r>
              <a:rPr lang="en-US" altLang="zh-CN" dirty="0" err="1"/>
              <a:t>s,r</a:t>
            </a:r>
            <a:r>
              <a:rPr lang="zh-CN" altLang="en-US" dirty="0"/>
              <a:t>分别和是</a:t>
            </a:r>
            <a:r>
              <a:rPr lang="en-US" altLang="zh-CN" dirty="0"/>
              <a:t>k</a:t>
            </a:r>
            <a:r>
              <a:rPr lang="zh-CN" altLang="en-US" dirty="0"/>
              <a:t>，</a:t>
            </a:r>
            <a:r>
              <a:rPr lang="en-US" altLang="zh-CN" dirty="0"/>
              <a:t>x</a:t>
            </a:r>
            <a:r>
              <a:rPr lang="zh-CN" altLang="en-US" dirty="0"/>
              <a:t>相乘再取和。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ABFDB7E1-2CA4-4600-8829-8A49266CB85A}"/>
              </a:ext>
            </a:extLst>
          </p:cNvPr>
          <p:cNvSpPr txBox="1"/>
          <p:nvPr/>
        </p:nvSpPr>
        <p:spPr>
          <a:xfrm>
            <a:off x="7650118" y="3571632"/>
            <a:ext cx="3214071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/>
              <a:t>F:sk=H(m)+xrmodp-1</a:t>
            </a:r>
          </a:p>
          <a:p>
            <a:pPr algn="ctr"/>
            <a:endParaRPr lang="en-US" altLang="zh-CN" dirty="0"/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C87CC3AF-44B3-4825-8E51-A5A43C4988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53972" y="4077866"/>
            <a:ext cx="3572732" cy="55606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2000"/>
    </mc:Choice>
    <mc:Fallback>
      <p:transition advTm="2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FFB24082-1EB5-45EC-9E11-5DC7972BCE4A}"/>
              </a:ext>
            </a:extLst>
          </p:cNvPr>
          <p:cNvSpPr txBox="1"/>
          <p:nvPr/>
        </p:nvSpPr>
        <p:spPr>
          <a:xfrm>
            <a:off x="624979" y="405458"/>
            <a:ext cx="3672408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数字签名方案</a:t>
            </a:r>
            <a:r>
              <a:rPr lang="en-US" altLang="zh-CN" dirty="0"/>
              <a:t>DSA</a:t>
            </a:r>
            <a:r>
              <a:rPr lang="zh-CN" altLang="en-US" dirty="0"/>
              <a:t>雏形</a:t>
            </a:r>
          </a:p>
        </p:txBody>
      </p:sp>
      <p:sp>
        <p:nvSpPr>
          <p:cNvPr id="6" name="箭头: V 形 5">
            <a:extLst>
              <a:ext uri="{FF2B5EF4-FFF2-40B4-BE49-F238E27FC236}">
                <a16:creationId xmlns:a16="http://schemas.microsoft.com/office/drawing/2014/main" id="{2BB2F495-6685-4FB1-AE92-D285888BBB1A}"/>
              </a:ext>
            </a:extLst>
          </p:cNvPr>
          <p:cNvSpPr/>
          <p:nvPr/>
        </p:nvSpPr>
        <p:spPr>
          <a:xfrm>
            <a:off x="59777" y="1065870"/>
            <a:ext cx="576064" cy="36004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3" name="箭头: V 形 32">
            <a:extLst>
              <a:ext uri="{FF2B5EF4-FFF2-40B4-BE49-F238E27FC236}">
                <a16:creationId xmlns:a16="http://schemas.microsoft.com/office/drawing/2014/main" id="{2ACB3FBD-4652-42A3-9487-6CB138468FE7}"/>
              </a:ext>
            </a:extLst>
          </p:cNvPr>
          <p:cNvSpPr/>
          <p:nvPr/>
        </p:nvSpPr>
        <p:spPr>
          <a:xfrm>
            <a:off x="67952" y="2349674"/>
            <a:ext cx="576064" cy="36004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6F2E6A7-7B26-4456-ACA4-D41825E1EFE9}"/>
              </a:ext>
            </a:extLst>
          </p:cNvPr>
          <p:cNvSpPr txBox="1"/>
          <p:nvPr/>
        </p:nvSpPr>
        <p:spPr>
          <a:xfrm>
            <a:off x="841003" y="1041189"/>
            <a:ext cx="2232248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数字签名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D4D69DE-2E48-4731-9990-5270F0124A6B}"/>
              </a:ext>
            </a:extLst>
          </p:cNvPr>
          <p:cNvSpPr txBox="1"/>
          <p:nvPr/>
        </p:nvSpPr>
        <p:spPr>
          <a:xfrm>
            <a:off x="877007" y="2324993"/>
            <a:ext cx="1584176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验签方案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6A108ED5-E023-437B-9BB1-28CD5A7DAD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003" y="1427480"/>
            <a:ext cx="2232248" cy="843483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F57FC4F4-4C4E-4FFE-9047-FC89C42648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003" y="2777601"/>
            <a:ext cx="2724122" cy="672482"/>
          </a:xfrm>
          <a:prstGeom prst="rect">
            <a:avLst/>
          </a:prstGeom>
        </p:spPr>
      </p:pic>
      <p:sp>
        <p:nvSpPr>
          <p:cNvPr id="12" name="箭头: 右 11">
            <a:extLst>
              <a:ext uri="{FF2B5EF4-FFF2-40B4-BE49-F238E27FC236}">
                <a16:creationId xmlns:a16="http://schemas.microsoft.com/office/drawing/2014/main" id="{8F56D244-51AA-4CD7-9D9C-5F38FE0D9ED9}"/>
              </a:ext>
            </a:extLst>
          </p:cNvPr>
          <p:cNvSpPr/>
          <p:nvPr/>
        </p:nvSpPr>
        <p:spPr>
          <a:xfrm>
            <a:off x="3649315" y="1989634"/>
            <a:ext cx="3168352" cy="281329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0FDCA20-7EF0-4C7E-98B9-F0DF7416C3F9}"/>
              </a:ext>
            </a:extLst>
          </p:cNvPr>
          <p:cNvSpPr txBox="1"/>
          <p:nvPr/>
        </p:nvSpPr>
        <p:spPr>
          <a:xfrm>
            <a:off x="3569863" y="1640052"/>
            <a:ext cx="38238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为了缩小数字签名规模</a:t>
            </a: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31E32DFA-507D-4600-90A1-6AFC4779C8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3731" y="1264450"/>
            <a:ext cx="2164855" cy="941241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236D35A6-91BB-4B4B-9A54-575382FE44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93731" y="2754289"/>
            <a:ext cx="3456384" cy="499117"/>
          </a:xfrm>
          <a:prstGeom prst="rect">
            <a:avLst/>
          </a:prstGeom>
        </p:spPr>
      </p:pic>
      <p:sp>
        <p:nvSpPr>
          <p:cNvPr id="39" name="文本框 38">
            <a:extLst>
              <a:ext uri="{FF2B5EF4-FFF2-40B4-BE49-F238E27FC236}">
                <a16:creationId xmlns:a16="http://schemas.microsoft.com/office/drawing/2014/main" id="{603471AF-B289-486A-9E93-BADA99A76CEF}"/>
              </a:ext>
            </a:extLst>
          </p:cNvPr>
          <p:cNvSpPr txBox="1"/>
          <p:nvPr/>
        </p:nvSpPr>
        <p:spPr>
          <a:xfrm>
            <a:off x="7366014" y="507249"/>
            <a:ext cx="3672408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最终的数字签名</a:t>
            </a:r>
            <a:r>
              <a:rPr lang="en-US" altLang="zh-CN" dirty="0"/>
              <a:t>DSA</a:t>
            </a:r>
            <a:r>
              <a:rPr lang="zh-CN" altLang="en-US" dirty="0"/>
              <a:t>方案</a:t>
            </a:r>
          </a:p>
        </p:txBody>
      </p:sp>
      <p:graphicFrame>
        <p:nvGraphicFramePr>
          <p:cNvPr id="38" name="表格 39">
            <a:extLst>
              <a:ext uri="{FF2B5EF4-FFF2-40B4-BE49-F238E27FC236}">
                <a16:creationId xmlns:a16="http://schemas.microsoft.com/office/drawing/2014/main" id="{9FC08882-2C0F-4E09-BF64-D7A62CE86F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8760163"/>
              </p:ext>
            </p:extLst>
          </p:nvPr>
        </p:nvGraphicFramePr>
        <p:xfrm>
          <a:off x="2065139" y="4334048"/>
          <a:ext cx="6955722" cy="1813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7091">
                  <a:extLst>
                    <a:ext uri="{9D8B030D-6E8A-4147-A177-3AD203B41FA5}">
                      <a16:colId xmlns:a16="http://schemas.microsoft.com/office/drawing/2014/main" val="836293997"/>
                    </a:ext>
                  </a:extLst>
                </a:gridCol>
                <a:gridCol w="2448272">
                  <a:extLst>
                    <a:ext uri="{9D8B030D-6E8A-4147-A177-3AD203B41FA5}">
                      <a16:colId xmlns:a16="http://schemas.microsoft.com/office/drawing/2014/main" val="3050436616"/>
                    </a:ext>
                  </a:extLst>
                </a:gridCol>
                <a:gridCol w="3240359">
                  <a:extLst>
                    <a:ext uri="{9D8B030D-6E8A-4147-A177-3AD203B41FA5}">
                      <a16:colId xmlns:a16="http://schemas.microsoft.com/office/drawing/2014/main" val="317706119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目的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要点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80399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防止泄露私钥</a:t>
                      </a:r>
                      <a:r>
                        <a:rPr lang="en-US" altLang="zh-CN" dirty="0"/>
                        <a:t>x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公开公钥</a:t>
                      </a:r>
                      <a:r>
                        <a:rPr lang="en-US" altLang="zh-CN" dirty="0"/>
                        <a:t>y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178280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防止伪造签名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让数字签名出现在指数上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773938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减少数字签名规模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为数字签名选择一个相对较小模数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7232345"/>
                  </a:ext>
                </a:extLst>
              </a:tr>
            </a:tbl>
          </a:graphicData>
        </a:graphic>
      </p:graphicFrame>
      <p:sp>
        <p:nvSpPr>
          <p:cNvPr id="41" name="文本框 40">
            <a:extLst>
              <a:ext uri="{FF2B5EF4-FFF2-40B4-BE49-F238E27FC236}">
                <a16:creationId xmlns:a16="http://schemas.microsoft.com/office/drawing/2014/main" id="{834CBF97-00B7-404D-B62F-F0C88431160D}"/>
              </a:ext>
            </a:extLst>
          </p:cNvPr>
          <p:cNvSpPr txBox="1"/>
          <p:nvPr/>
        </p:nvSpPr>
        <p:spPr>
          <a:xfrm flipH="1">
            <a:off x="4369395" y="3722242"/>
            <a:ext cx="2762593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DSA</a:t>
            </a:r>
            <a:r>
              <a:rPr lang="zh-CN" altLang="en-US" dirty="0"/>
              <a:t>的三个要点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5FFEBEF3-225B-40DC-BEC0-83FADBFA57C4}"/>
                  </a:ext>
                </a:extLst>
              </p:cNvPr>
              <p:cNvSpPr txBox="1"/>
              <p:nvPr/>
            </p:nvSpPr>
            <p:spPr>
              <a:xfrm>
                <a:off x="4216629" y="2324993"/>
                <a:ext cx="1372042" cy="2923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g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𝑚𝑜𝑑𝑝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5FFEBEF3-225B-40DC-BEC0-83FADBFA57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6629" y="2324993"/>
                <a:ext cx="1372042" cy="292388"/>
              </a:xfrm>
              <a:prstGeom prst="rect">
                <a:avLst/>
              </a:prstGeom>
              <a:blipFill>
                <a:blip r:embed="rId7"/>
                <a:stretch>
                  <a:fillRect l="-4000" r="-4000" b="-3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2000"/>
    </mc:Choice>
    <mc:Fallback>
      <p:transition advTm="2000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10015.pptx"/>
</p:tagLst>
</file>

<file path=ppt/theme/theme1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1340</Words>
  <Application>Microsoft Office PowerPoint</Application>
  <PresentationFormat>自定义</PresentationFormat>
  <Paragraphs>163</Paragraphs>
  <Slides>16</Slides>
  <Notes>15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4" baseType="lpstr">
      <vt:lpstr>ITC Avant Garde Std XLt</vt:lpstr>
      <vt:lpstr>方正中等线简体</vt:lpstr>
      <vt:lpstr>微软雅黑</vt:lpstr>
      <vt:lpstr>造字工房典黑（非商用）常规体</vt:lpstr>
      <vt:lpstr>Arial</vt:lpstr>
      <vt:lpstr>Calibri</vt:lpstr>
      <vt:lpstr>Cambria Math</vt:lpstr>
      <vt:lpstr>第一PPT，www.1ppt.com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工作总结</dc:title>
  <dc:creator/>
  <cp:keywords>www.1ppt.com</cp:keywords>
  <dc:description>www.1ppt.com</dc:description>
  <cp:lastModifiedBy/>
  <cp:revision>1</cp:revision>
  <dcterms:created xsi:type="dcterms:W3CDTF">2017-02-18T07:36:33Z</dcterms:created>
  <dcterms:modified xsi:type="dcterms:W3CDTF">2020-02-18T12:52:33Z</dcterms:modified>
</cp:coreProperties>
</file>